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4" r:id="rId2"/>
    <p:sldId id="419" r:id="rId3"/>
    <p:sldId id="420" r:id="rId4"/>
    <p:sldId id="422" r:id="rId5"/>
    <p:sldId id="424" r:id="rId6"/>
    <p:sldId id="425" r:id="rId7"/>
    <p:sldId id="432" r:id="rId8"/>
    <p:sldId id="426" r:id="rId9"/>
    <p:sldId id="434" r:id="rId10"/>
    <p:sldId id="427" r:id="rId11"/>
    <p:sldId id="428" r:id="rId12"/>
    <p:sldId id="429" r:id="rId13"/>
    <p:sldId id="430" r:id="rId14"/>
    <p:sldId id="431" r:id="rId15"/>
    <p:sldId id="433" r:id="rId16"/>
    <p:sldId id="435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D6A973-BC5A-4A60-A9E4-2A732184E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4AC4100-1317-4588-BCBF-27F9E217D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1DD2A5C-4ACE-400E-9EF3-69809D2E0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71F2-15A3-495F-9123-5CB87741454B}" type="datetimeFigureOut">
              <a:rPr lang="nb-NO" smtClean="0"/>
              <a:t>08.06.2022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EBDFEF-97C4-4B7F-AE2F-4B8E5B55B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5EAC1BC-74AF-465C-A2A1-00BC10C2E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0FD-B239-4789-A6CA-F2F32B6856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032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78731E-8D71-4B78-B77B-75A25CE85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79589D1-26FF-4B9F-BD0A-461E28E3F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C4B7A1F-BD1D-4A59-8B41-8DC0D2E1A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71F2-15A3-495F-9123-5CB87741454B}" type="datetimeFigureOut">
              <a:rPr lang="nb-NO" smtClean="0"/>
              <a:t>08.06.2022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CCB8B8-674F-49A5-9C9A-00E89351F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8DFDA59-C45E-499B-98E4-8C858038B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0FD-B239-4789-A6CA-F2F32B6856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628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4D90B051-FF10-4944-8C2F-3F3F10BA17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EFC5A04-9898-4CEE-92A7-5364575C7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0B3408-ED27-4570-B073-F63351055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71F2-15A3-495F-9123-5CB87741454B}" type="datetimeFigureOut">
              <a:rPr lang="nb-NO" smtClean="0"/>
              <a:t>08.06.2022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66DAA19-F7D8-4148-8C5B-EA8F29BF9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BA5A369-1159-400E-9C50-93A54C49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0FD-B239-4789-A6CA-F2F32B6856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390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2EBB59-6A41-457E-B062-4956C68A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531013E-7741-47F3-BF52-EE484D34F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1C39906-5DA2-4264-B8B5-13A9F3F9E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71F2-15A3-495F-9123-5CB87741454B}" type="datetimeFigureOut">
              <a:rPr lang="nb-NO" smtClean="0"/>
              <a:t>08.06.2022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AABD24E-C0C7-4023-B9B1-26D5BC0A4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BF48770-21C2-427D-8471-C3B99505B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0FD-B239-4789-A6CA-F2F32B6856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4301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942A28-5166-49DB-BAA9-E1B3E8BA2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571FDF-280C-4319-A478-B26EDE90C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27FC3D-8F08-4E9A-87AE-A8543E7D3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71F2-15A3-495F-9123-5CB87741454B}" type="datetimeFigureOut">
              <a:rPr lang="nb-NO" smtClean="0"/>
              <a:t>08.06.2022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3B459A-3B85-4CCF-B955-DEB2BF7A7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5B83F7A-89E8-4950-B88F-B7682BEC0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0FD-B239-4789-A6CA-F2F32B6856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1705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DDE314-19B0-4ACF-B836-A05D102D5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EA3C3DE-3FF3-4AE3-BEDE-CE400FC3D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D3C9756-9B58-42AF-9812-D0053107D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061F0EF-085A-429C-BAAC-F3DCA9B9A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71F2-15A3-495F-9123-5CB87741454B}" type="datetimeFigureOut">
              <a:rPr lang="nb-NO" smtClean="0"/>
              <a:t>08.06.2022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37AA7FB-2D3A-4595-8D8A-9F3057CA4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559C8B9-995B-4FF6-AB56-D99728B37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0FD-B239-4789-A6CA-F2F32B6856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06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0F6579-4A37-4C5C-BF38-65819003E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2D9462A-15F6-4562-9BF6-3235849DB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04F84BF-BDAC-48FE-8D07-3CE9535B3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BCE408D-0589-4494-934E-9DBE9CE5B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25321AB-CB0C-4D34-88B9-8AA491C93F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A2C95EF-7B9A-42FD-B12E-1C2E112D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71F2-15A3-495F-9123-5CB87741454B}" type="datetimeFigureOut">
              <a:rPr lang="nb-NO" smtClean="0"/>
              <a:t>08.06.2022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F2624D75-BEF1-44F1-97BD-8CA4949AF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A4141BB-87D0-414B-B77D-B2D5BC094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0FD-B239-4789-A6CA-F2F32B6856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514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C0639B-A62B-436C-B002-EC70E21DB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3E68027-C112-4898-B7D9-0838B2C4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71F2-15A3-495F-9123-5CB87741454B}" type="datetimeFigureOut">
              <a:rPr lang="nb-NO" smtClean="0"/>
              <a:t>08.06.2022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A65D1C6-771C-47DA-AFFC-74641EAF2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835B35C-FB52-4CF5-A13A-AD5352C4C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0FD-B239-4789-A6CA-F2F32B6856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751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C6C31DB-4461-4426-AA2B-9F63ABFA7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71F2-15A3-495F-9123-5CB87741454B}" type="datetimeFigureOut">
              <a:rPr lang="nb-NO" smtClean="0"/>
              <a:t>08.06.2022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45AD471-66C8-47EF-83C7-CD2C07683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499AB07-D940-476E-BC13-7F6B28814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0FD-B239-4789-A6CA-F2F32B6856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95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083F5F-3224-41E1-900A-4EE6D648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B4DA2E9-DA4B-4478-AC4B-CFC48FAD5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4880869-2807-4C67-B1ED-490B02A9C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93B590B-1079-4348-9DD0-A010DA347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71F2-15A3-495F-9123-5CB87741454B}" type="datetimeFigureOut">
              <a:rPr lang="nb-NO" smtClean="0"/>
              <a:t>08.06.2022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AF1C31B-C777-451F-8C27-D7C4336AE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E041F3D-EB4B-4547-A771-5C0C03D6D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0FD-B239-4789-A6CA-F2F32B6856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5767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50646E-BB36-4516-8D32-C764E955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4DA7057-A2D9-4815-A697-B1EA91D2CD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D4928BE-56B5-4455-BB6E-BEFAE4E4A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6814456-FD98-4922-BED5-B616D7387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71F2-15A3-495F-9123-5CB87741454B}" type="datetimeFigureOut">
              <a:rPr lang="nb-NO" smtClean="0"/>
              <a:t>08.06.2022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AFBA0A6-B4E1-4038-B95C-026C66AE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FB0CEAE-23E1-4F5C-8F4F-2BC25041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0FD-B239-4789-A6CA-F2F32B6856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635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282D96D-0393-4A85-BEC4-5C71D7B9C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BFDE317-378F-473D-800C-20C5C1390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A6F5BB5-234A-4949-9981-3647290EDD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171F2-15A3-495F-9123-5CB87741454B}" type="datetimeFigureOut">
              <a:rPr lang="nb-NO" smtClean="0"/>
              <a:t>08.06.2022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EC5115C-335E-4C40-988C-43042B735D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930CD2-2678-4CBE-976B-E9800E347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810FD-B239-4789-A6CA-F2F32B6856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390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1A4C10-83AF-44DF-B0DB-4D3CFEF78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3" y="3272714"/>
            <a:ext cx="10515600" cy="1325563"/>
          </a:xfrm>
        </p:spPr>
        <p:txBody>
          <a:bodyPr/>
          <a:lstStyle/>
          <a:p>
            <a:pPr algn="ctr"/>
            <a:r>
              <a:rPr lang="nb-NO" b="1" dirty="0">
                <a:solidFill>
                  <a:srgbClr val="002060"/>
                </a:solidFill>
              </a:rPr>
              <a:t>Askøy </a:t>
            </a:r>
            <a:r>
              <a:rPr lang="nb-NO" b="1" dirty="0" err="1">
                <a:solidFill>
                  <a:srgbClr val="002060"/>
                </a:solidFill>
              </a:rPr>
              <a:t>Rotary</a:t>
            </a:r>
            <a:r>
              <a:rPr lang="nb-NO" b="1" dirty="0">
                <a:solidFill>
                  <a:srgbClr val="002060"/>
                </a:solidFill>
              </a:rPr>
              <a:t> Klubb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97088EE-C5AB-4A23-9836-8D02B791C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256" y="5331908"/>
            <a:ext cx="5635487" cy="60175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b-NO" sz="4400" b="1" dirty="0">
                <a:solidFill>
                  <a:srgbClr val="C00000"/>
                </a:solidFill>
              </a:rPr>
              <a:t>  2022 - 2023</a:t>
            </a:r>
          </a:p>
          <a:p>
            <a:pPr marL="0" indent="0">
              <a:buNone/>
            </a:pPr>
            <a:endParaRPr lang="nb-NO" sz="4400" b="1" dirty="0">
              <a:solidFill>
                <a:srgbClr val="C00000"/>
              </a:solidFill>
            </a:endParaRPr>
          </a:p>
        </p:txBody>
      </p:sp>
      <p:pic>
        <p:nvPicPr>
          <p:cNvPr id="7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2C447924-8592-46BA-9079-A72C8C56A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96" y="531815"/>
            <a:ext cx="9230561" cy="274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28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F26C2A-0561-A7F9-A82F-C705D803F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7030A0"/>
                </a:solidFill>
              </a:rPr>
              <a:t>MEDLEMSUTVIKLING – VERVING i Askøy RK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D9B554-EFF1-96FC-8A7D-320B42A5B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nb-NO" b="1" dirty="0">
                <a:solidFill>
                  <a:srgbClr val="7030A0"/>
                </a:solidFill>
              </a:rPr>
              <a:t>HOVEDPOENG:  ET FELLES ANSVAR</a:t>
            </a:r>
          </a:p>
          <a:p>
            <a:pPr marL="0" indent="0" algn="ctr">
              <a:buNone/>
            </a:pPr>
            <a:r>
              <a:rPr lang="nb-NO" b="1" dirty="0">
                <a:solidFill>
                  <a:srgbClr val="7030A0"/>
                </a:solidFill>
              </a:rPr>
              <a:t>FAST TEMA PÅ ALLE STYREMØTER</a:t>
            </a:r>
          </a:p>
          <a:p>
            <a:pPr marL="0" indent="0" algn="ctr">
              <a:buNone/>
            </a:pPr>
            <a:endParaRPr lang="nb-NO" b="1" dirty="0">
              <a:solidFill>
                <a:srgbClr val="7030A0"/>
              </a:solidFill>
            </a:endParaRPr>
          </a:p>
          <a:p>
            <a:r>
              <a:rPr lang="nb-NO" dirty="0"/>
              <a:t>Navn på liste:  ansvar for oppfølging/invitasjon fordeles (Pre-fadder)</a:t>
            </a:r>
          </a:p>
          <a:p>
            <a:r>
              <a:rPr lang="nb-NO" dirty="0"/>
              <a:t>Familiemedlemskap:  Felles ansvar  - alle har noen..?</a:t>
            </a:r>
          </a:p>
          <a:p>
            <a:r>
              <a:rPr lang="nb-NO" dirty="0"/>
              <a:t>Ungdomsmedlemskap:  Egne ungdomsmøter (Giske og Brith)</a:t>
            </a:r>
          </a:p>
          <a:p>
            <a:r>
              <a:rPr lang="nb-NO" dirty="0"/>
              <a:t>Bedriftsmedlemsskap:  Fellesmøter NR – samarbeidsmøter (Terje)</a:t>
            </a:r>
          </a:p>
          <a:p>
            <a:r>
              <a:rPr lang="nb-NO" dirty="0"/>
              <a:t>President (og innkommende) holder oversikt over kandidater </a:t>
            </a:r>
            <a:r>
              <a:rPr lang="nb-NO" dirty="0" err="1"/>
              <a:t>medandre</a:t>
            </a:r>
            <a:r>
              <a:rPr lang="nb-NO" dirty="0"/>
              <a:t> medlemskapstyper (familie, bedrift, ungdom </a:t>
            </a:r>
            <a:r>
              <a:rPr lang="nb-NO" dirty="0" err="1"/>
              <a:t>etc</a:t>
            </a:r>
            <a:r>
              <a:rPr lang="nb-NO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05218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05E5A7-7665-90B7-029F-1900D2A6F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7030A0"/>
                </a:solidFill>
              </a:rPr>
              <a:t>PR – KOMMUNIKASJON:  </a:t>
            </a:r>
            <a:r>
              <a:rPr lang="nb-NO" b="1" u="sng" dirty="0">
                <a:solidFill>
                  <a:srgbClr val="7030A0"/>
                </a:solidFill>
              </a:rPr>
              <a:t>John Ivar </a:t>
            </a:r>
            <a:r>
              <a:rPr lang="nb-NO" b="1" dirty="0">
                <a:solidFill>
                  <a:srgbClr val="7030A0"/>
                </a:solidFill>
              </a:rPr>
              <a:t>og Helge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368650-4217-D72C-DBDC-93481CF5C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Kontakt Askøyværingen</a:t>
            </a:r>
          </a:p>
          <a:p>
            <a:r>
              <a:rPr lang="nb-NO" dirty="0"/>
              <a:t>Utvikle PR materiell</a:t>
            </a:r>
          </a:p>
          <a:p>
            <a:r>
              <a:rPr lang="nb-NO" dirty="0"/>
              <a:t>Månedsbrev:  sekretær-oppgave (Brith)</a:t>
            </a:r>
          </a:p>
          <a:p>
            <a:r>
              <a:rPr lang="nb-NO" dirty="0"/>
              <a:t>Messeblad:  John Ivar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4234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8DA120-EB94-B04D-41E5-2B9E43CF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7030A0"/>
                </a:solidFill>
              </a:rPr>
              <a:t>UNGDOMSARBEID:  </a:t>
            </a:r>
            <a:r>
              <a:rPr lang="nb-NO" b="1" u="sng" dirty="0">
                <a:solidFill>
                  <a:srgbClr val="7030A0"/>
                </a:solidFill>
              </a:rPr>
              <a:t>Brith</a:t>
            </a:r>
            <a:r>
              <a:rPr lang="nb-NO" b="1" dirty="0">
                <a:solidFill>
                  <a:srgbClr val="7030A0"/>
                </a:solidFill>
              </a:rPr>
              <a:t> og Giske (Liv?)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09E7C95-06C9-B853-DE96-9679A771D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Program egne ungdomsmøter (konserter – konkurranser – </a:t>
            </a:r>
            <a:r>
              <a:rPr lang="nb-NO" dirty="0" err="1"/>
              <a:t>etc</a:t>
            </a:r>
            <a:r>
              <a:rPr lang="nb-NO" dirty="0"/>
              <a:t>)</a:t>
            </a:r>
          </a:p>
          <a:p>
            <a:r>
              <a:rPr lang="nb-NO" dirty="0"/>
              <a:t>Ungdomsutveksling: </a:t>
            </a:r>
            <a:r>
              <a:rPr lang="nb-NO" dirty="0" err="1"/>
              <a:t>Yeo</a:t>
            </a:r>
            <a:r>
              <a:rPr lang="nb-NO" dirty="0"/>
              <a:t> Brith</a:t>
            </a:r>
          </a:p>
          <a:p>
            <a:pPr lvl="1"/>
            <a:r>
              <a:rPr lang="nb-NO" sz="1600" b="1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2022 – 2023:  samarbeid med Bergen Sydvesten – ramme kr 20 000</a:t>
            </a:r>
          </a:p>
          <a:p>
            <a:pPr lvl="1"/>
            <a:r>
              <a:rPr lang="nb-NO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2023 – 2024:  jobbe for å få egen utvekslingsstudent fra Askøy</a:t>
            </a:r>
          </a:p>
          <a:p>
            <a:pPr marL="0" indent="0" algn="l">
              <a:buNone/>
            </a:pPr>
            <a:endParaRPr lang="nb-NO" sz="2000" b="1" i="0" dirty="0"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  <a:p>
            <a:pPr marL="457200" lvl="1" indent="0">
              <a:buNone/>
            </a:pPr>
            <a:endParaRPr lang="nb-NO" dirty="0"/>
          </a:p>
        </p:txBody>
      </p:sp>
      <p:pic>
        <p:nvPicPr>
          <p:cNvPr id="5" name="Bilde 4" descr="Et bilde som inneholder tre, person, utendørs, mann&#10;&#10;Automatisk generert beskrivelse">
            <a:extLst>
              <a:ext uri="{FF2B5EF4-FFF2-40B4-BE49-F238E27FC236}">
                <a16:creationId xmlns:a16="http://schemas.microsoft.com/office/drawing/2014/main" id="{F228A5C4-1907-044F-0425-353CBE78F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476" y="3635375"/>
            <a:ext cx="2857500" cy="2857500"/>
          </a:xfrm>
          <a:prstGeom prst="rect">
            <a:avLst/>
          </a:prstGeom>
        </p:spPr>
      </p:pic>
      <p:pic>
        <p:nvPicPr>
          <p:cNvPr id="7" name="Bilde 6" descr="Et bilde som inneholder person, innendørs, personer&#10;&#10;Automatisk generert beskrivelse">
            <a:extLst>
              <a:ext uri="{FF2B5EF4-FFF2-40B4-BE49-F238E27FC236}">
                <a16:creationId xmlns:a16="http://schemas.microsoft.com/office/drawing/2014/main" id="{C3DA566F-12AF-970D-5E4D-1369F802A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934" y="3494568"/>
            <a:ext cx="3663919" cy="29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51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B1EF64-3585-5906-7496-BE256C4FC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7030A0"/>
                </a:solidFill>
              </a:rPr>
              <a:t>TRF – Internasjonale prosjekt:  </a:t>
            </a:r>
            <a:br>
              <a:rPr lang="nb-NO" b="1" dirty="0">
                <a:solidFill>
                  <a:srgbClr val="7030A0"/>
                </a:solidFill>
              </a:rPr>
            </a:br>
            <a:r>
              <a:rPr lang="nb-NO" b="1" u="sng" dirty="0">
                <a:solidFill>
                  <a:srgbClr val="7030A0"/>
                </a:solidFill>
              </a:rPr>
              <a:t>Helge</a:t>
            </a:r>
            <a:r>
              <a:rPr lang="nb-NO" b="1" dirty="0">
                <a:solidFill>
                  <a:srgbClr val="7030A0"/>
                </a:solidFill>
              </a:rPr>
              <a:t> og Asbjørn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A99DAB-83ED-2786-1567-96179815A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7339"/>
            <a:ext cx="10515600" cy="4109624"/>
          </a:xfrm>
        </p:spPr>
        <p:txBody>
          <a:bodyPr/>
          <a:lstStyle/>
          <a:p>
            <a:r>
              <a:rPr lang="nb-NO" dirty="0"/>
              <a:t>Følge opp klubbens TRF arbeid (kvalifisering – donasjoner </a:t>
            </a:r>
            <a:r>
              <a:rPr lang="nb-NO" dirty="0" err="1"/>
              <a:t>etc</a:t>
            </a:r>
            <a:r>
              <a:rPr lang="nb-NO" dirty="0"/>
              <a:t>)</a:t>
            </a:r>
          </a:p>
          <a:p>
            <a:pPr marL="457200" lvl="1" indent="0">
              <a:buNone/>
            </a:pPr>
            <a:r>
              <a:rPr lang="nb-NO" dirty="0"/>
              <a:t> - flere personlige donasjoner fra medlemmer i Askøy RK?</a:t>
            </a:r>
          </a:p>
          <a:p>
            <a:r>
              <a:rPr lang="nb-NO" dirty="0"/>
              <a:t>Følge opp internasjonale prosjekt:  Kenya – </a:t>
            </a:r>
            <a:r>
              <a:rPr lang="nb-NO" dirty="0" err="1"/>
              <a:t>Shelterbox</a:t>
            </a:r>
            <a:r>
              <a:rPr lang="nb-NO" dirty="0"/>
              <a:t> - </a:t>
            </a:r>
            <a:r>
              <a:rPr lang="nb-NO" dirty="0" err="1"/>
              <a:t>etc</a:t>
            </a:r>
            <a:endParaRPr lang="nb-NO" dirty="0"/>
          </a:p>
        </p:txBody>
      </p:sp>
      <p:pic>
        <p:nvPicPr>
          <p:cNvPr id="5" name="Bilde 4" descr="Et bilde som inneholder person, innendørs, flere&#10;&#10;Automatisk generert beskrivelse">
            <a:extLst>
              <a:ext uri="{FF2B5EF4-FFF2-40B4-BE49-F238E27FC236}">
                <a16:creationId xmlns:a16="http://schemas.microsoft.com/office/drawing/2014/main" id="{8E3CD598-B84C-01CD-D05F-0B88BBB87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33" y="3600588"/>
            <a:ext cx="2117230" cy="2892287"/>
          </a:xfrm>
          <a:prstGeom prst="rect">
            <a:avLst/>
          </a:prstGeom>
        </p:spPr>
      </p:pic>
      <p:pic>
        <p:nvPicPr>
          <p:cNvPr id="7" name="Bilde 6" descr="Et bilde som inneholder person, mann&#10;&#10;Automatisk generert beskrivelse">
            <a:extLst>
              <a:ext uri="{FF2B5EF4-FFF2-40B4-BE49-F238E27FC236}">
                <a16:creationId xmlns:a16="http://schemas.microsoft.com/office/drawing/2014/main" id="{3C587498-D5B8-3849-1993-5EBA3C56B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534" y="3657806"/>
            <a:ext cx="4166773" cy="2777849"/>
          </a:xfrm>
          <a:prstGeom prst="rect">
            <a:avLst/>
          </a:prstGeom>
        </p:spPr>
      </p:pic>
      <p:pic>
        <p:nvPicPr>
          <p:cNvPr id="9" name="Bilde 8" descr="Et bilde som inneholder bygning, vindu&#10;&#10;Automatisk generert beskrivelse">
            <a:extLst>
              <a:ext uri="{FF2B5EF4-FFF2-40B4-BE49-F238E27FC236}">
                <a16:creationId xmlns:a16="http://schemas.microsoft.com/office/drawing/2014/main" id="{6A7AD490-FA0D-7559-6238-C3D94C71B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171" y="3600588"/>
            <a:ext cx="3341786" cy="202979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9B14B614-2A38-52B6-21D6-BEE6987B4016}"/>
              </a:ext>
            </a:extLst>
          </p:cNvPr>
          <p:cNvSpPr txBox="1"/>
          <p:nvPr/>
        </p:nvSpPr>
        <p:spPr>
          <a:xfrm>
            <a:off x="8068378" y="5807631"/>
            <a:ext cx="32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Makerere</a:t>
            </a:r>
            <a:r>
              <a:rPr lang="nb-NO" dirty="0"/>
              <a:t> Universitet i Kampala</a:t>
            </a:r>
          </a:p>
        </p:txBody>
      </p:sp>
    </p:spTree>
    <p:extLst>
      <p:ext uri="{BB962C8B-B14F-4D97-AF65-F5344CB8AC3E}">
        <p14:creationId xmlns:p14="http://schemas.microsoft.com/office/powerpoint/2010/main" val="3767481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BFFBFF-2CB2-16CC-7999-05FFD770F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7030A0"/>
                </a:solidFill>
              </a:rPr>
              <a:t>LOKALE PROSJEKT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367166-574B-48FC-9A17-96C54E174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765" y="1560444"/>
            <a:ext cx="10515600" cy="46065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sz="3000" b="1" dirty="0">
                <a:solidFill>
                  <a:srgbClr val="002060"/>
                </a:solidFill>
              </a:rPr>
              <a:t>MÅLSETTING: FLERE LOKALE PROSJEKT </a:t>
            </a:r>
          </a:p>
          <a:p>
            <a:pPr marL="0" indent="0">
              <a:buNone/>
            </a:pPr>
            <a:r>
              <a:rPr lang="nb-NO" sz="3000" b="1" dirty="0">
                <a:solidFill>
                  <a:srgbClr val="002060"/>
                </a:solidFill>
              </a:rPr>
              <a:t>(Synliggjøring og markedsføring)</a:t>
            </a:r>
          </a:p>
          <a:p>
            <a:pPr marL="0" indent="0">
              <a:buNone/>
            </a:pPr>
            <a:endParaRPr lang="nb-NO" sz="3000" b="1" dirty="0">
              <a:solidFill>
                <a:srgbClr val="002060"/>
              </a:solidFill>
            </a:endParaRPr>
          </a:p>
          <a:p>
            <a:r>
              <a:rPr lang="nb-NO" b="1" dirty="0"/>
              <a:t>HOVEDPOENG:  HVERT PROSJEKT SIN LEDER/GRUPPER + BUDSJETT</a:t>
            </a:r>
          </a:p>
          <a:p>
            <a:pPr marL="0" indent="0">
              <a:buNone/>
            </a:pPr>
            <a:r>
              <a:rPr lang="nb-NO" dirty="0"/>
              <a:t>Sansehagen:  Jonas (+ Magne?)</a:t>
            </a:r>
          </a:p>
          <a:p>
            <a:pPr marL="0" indent="0">
              <a:buNone/>
            </a:pPr>
            <a:r>
              <a:rPr lang="nb-NO" dirty="0"/>
              <a:t>Talentpris:  John Ivar (+ komite: Liv og Jonas)</a:t>
            </a:r>
          </a:p>
          <a:p>
            <a:pPr marL="0" indent="0">
              <a:buNone/>
            </a:pPr>
            <a:r>
              <a:rPr lang="nb-NO" dirty="0"/>
              <a:t>Eldretur/busstur:  Magne +?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NB:  Innkommende søknader vurderes forløpende av styret – </a:t>
            </a:r>
            <a:r>
              <a:rPr lang="nb-NO" dirty="0" err="1"/>
              <a:t>dvs</a:t>
            </a:r>
            <a:r>
              <a:rPr lang="nb-NO" dirty="0"/>
              <a:t>:</a:t>
            </a:r>
          </a:p>
          <a:p>
            <a:r>
              <a:rPr lang="nb-NO" dirty="0"/>
              <a:t>Svar om at søknad mottatt</a:t>
            </a:r>
          </a:p>
          <a:p>
            <a:r>
              <a:rPr lang="nb-NO" dirty="0"/>
              <a:t>Styret ber </a:t>
            </a:r>
            <a:r>
              <a:rPr lang="nb-NO" dirty="0" err="1"/>
              <a:t>evt</a:t>
            </a:r>
            <a:r>
              <a:rPr lang="nb-NO" dirty="0"/>
              <a:t> om vurdering fra ansvarlig for området før innstilling til klubben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6E388C9-B472-AC7B-DF5B-AEDEFC435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923" y="603874"/>
            <a:ext cx="3311922" cy="153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47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BA2BE8-6369-1F8F-0DB1-2DBCBCA7A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4800" b="1" dirty="0">
                <a:solidFill>
                  <a:srgbClr val="7030A0"/>
                </a:solidFill>
              </a:rPr>
              <a:t>Økonomi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A40E50-C6A0-7568-870C-4731E6511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69"/>
            <a:ext cx="10515600" cy="43797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b="1" dirty="0">
                <a:solidFill>
                  <a:srgbClr val="002060"/>
                </a:solidFill>
              </a:rPr>
              <a:t>Overføringer til drift:</a:t>
            </a:r>
          </a:p>
          <a:p>
            <a:r>
              <a:rPr lang="nb-NO" dirty="0"/>
              <a:t>Mer til reise til Distriktskonferanse og </a:t>
            </a:r>
            <a:r>
              <a:rPr lang="nb-NO" dirty="0" err="1"/>
              <a:t>Pets</a:t>
            </a:r>
            <a:r>
              <a:rPr lang="nb-NO" dirty="0"/>
              <a:t> (flere får reise)</a:t>
            </a:r>
          </a:p>
          <a:p>
            <a:r>
              <a:rPr lang="nb-NO" dirty="0"/>
              <a:t>Mer til PR og markedsføring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>
                <a:solidFill>
                  <a:srgbClr val="002060"/>
                </a:solidFill>
              </a:rPr>
              <a:t>Fondsmidler:  </a:t>
            </a:r>
          </a:p>
          <a:p>
            <a:r>
              <a:rPr lang="nb-NO" dirty="0"/>
              <a:t>Økt satsing på lokale prosjekt (lokal markedsføring)</a:t>
            </a:r>
          </a:p>
          <a:p>
            <a:r>
              <a:rPr lang="nb-NO" dirty="0"/>
              <a:t>Fjerne 60/40 deling i fondsstatuttene – (</a:t>
            </a:r>
            <a:r>
              <a:rPr lang="nb-NO" dirty="0" err="1"/>
              <a:t>evt</a:t>
            </a:r>
            <a:r>
              <a:rPr lang="nb-NO" dirty="0"/>
              <a:t>: 60% lokale – 40% </a:t>
            </a:r>
            <a:r>
              <a:rPr lang="nb-NO" dirty="0" err="1"/>
              <a:t>i.n</a:t>
            </a:r>
            <a:r>
              <a:rPr lang="nb-NO" dirty="0"/>
              <a:t>.)</a:t>
            </a:r>
          </a:p>
          <a:p>
            <a:r>
              <a:rPr lang="nb-NO" dirty="0"/>
              <a:t>Avsatte 50 000 til GG prosjekt blir stående til </a:t>
            </a:r>
            <a:r>
              <a:rPr lang="nb-NO" dirty="0" err="1"/>
              <a:t>evt</a:t>
            </a:r>
            <a:r>
              <a:rPr lang="nb-NO" dirty="0"/>
              <a:t> annet GG prosjekt e.l.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314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865609-6514-FD4A-DE10-2A8B759FC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7030A0"/>
                </a:solidFill>
              </a:rPr>
              <a:t>Å VÆRE PRESIDENT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707000-411B-7077-228F-4A119AB62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President og styre:  servicefunksjon – klubbmøtet bestemmer</a:t>
            </a:r>
          </a:p>
          <a:p>
            <a:r>
              <a:rPr lang="nb-NO" dirty="0"/>
              <a:t>Mitt verv som DRFC krever en del reisevirksomhet – men gir også fordeler (Distriktsrådet)</a:t>
            </a:r>
          </a:p>
          <a:p>
            <a:r>
              <a:rPr lang="nb-NO" dirty="0"/>
              <a:t>Helse og energi er viktig for oss alle ..</a:t>
            </a:r>
          </a:p>
          <a:p>
            <a:endParaRPr lang="nb-NO" sz="40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nb-NO" sz="4000" b="1" dirty="0">
                <a:solidFill>
                  <a:srgbClr val="7030A0"/>
                </a:solidFill>
              </a:rPr>
              <a:t>Jeg håper på mye hjelp og støtte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Bilde 4" descr="Et bilde som inneholder innendørs, person, vegg, sete&#10;&#10;Automatisk generert beskrivelse">
            <a:extLst>
              <a:ext uri="{FF2B5EF4-FFF2-40B4-BE49-F238E27FC236}">
                <a16:creationId xmlns:a16="http://schemas.microsoft.com/office/drawing/2014/main" id="{EF3404B2-2BB1-6381-44E5-48637FD26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214" y="3593157"/>
            <a:ext cx="1408665" cy="250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75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762975-0F3C-BAFD-6472-6BD3AFBE5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5400" b="1" dirty="0">
                <a:solidFill>
                  <a:srgbClr val="7030A0"/>
                </a:solidFill>
              </a:rPr>
              <a:t>HVOR STÅR VI?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7BE7AC-BC8E-F0F7-157B-F3B069247B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3200" b="1" dirty="0">
                <a:solidFill>
                  <a:srgbClr val="7030A0"/>
                </a:solidFill>
              </a:rPr>
              <a:t>STYRKE:</a:t>
            </a:r>
          </a:p>
          <a:p>
            <a:r>
              <a:rPr lang="nb-NO" dirty="0"/>
              <a:t>AKTIV KLUBB</a:t>
            </a:r>
          </a:p>
          <a:p>
            <a:r>
              <a:rPr lang="nb-NO" dirty="0"/>
              <a:t>GOD ØKONOMI</a:t>
            </a:r>
          </a:p>
          <a:p>
            <a:r>
              <a:rPr lang="nb-NO" dirty="0"/>
              <a:t>GODE PLANER / RUTINER</a:t>
            </a:r>
          </a:p>
          <a:p>
            <a:r>
              <a:rPr lang="nb-NO" dirty="0"/>
              <a:t>AMBISJONER</a:t>
            </a:r>
          </a:p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AF0553F-3006-C7CB-CB4A-691D66CDC3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3200" b="1" dirty="0">
                <a:solidFill>
                  <a:srgbClr val="0070C0"/>
                </a:solidFill>
              </a:rPr>
              <a:t>SVAKHET:</a:t>
            </a:r>
          </a:p>
          <a:p>
            <a:r>
              <a:rPr lang="nb-NO" dirty="0"/>
              <a:t>LAVT MEDLEMSTALL</a:t>
            </a:r>
          </a:p>
          <a:p>
            <a:r>
              <a:rPr lang="nb-NO" dirty="0"/>
              <a:t>HØY ALDER</a:t>
            </a:r>
          </a:p>
          <a:p>
            <a:r>
              <a:rPr lang="nb-NO" dirty="0"/>
              <a:t>«TORDENSKJOLDS SOLDATER»?</a:t>
            </a:r>
          </a:p>
          <a:p>
            <a:r>
              <a:rPr lang="nb-NO" dirty="0"/>
              <a:t>NOE UKLARE KOMMUNIKASJONS- OG ANSVARSLINJER?</a:t>
            </a:r>
          </a:p>
        </p:txBody>
      </p:sp>
    </p:spTree>
    <p:extLst>
      <p:ext uri="{BB962C8B-B14F-4D97-AF65-F5344CB8AC3E}">
        <p14:creationId xmlns:p14="http://schemas.microsoft.com/office/powerpoint/2010/main" val="2005436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3BCBE1-F47D-4282-B99E-6E476FC9C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5400" b="1" dirty="0">
                <a:solidFill>
                  <a:srgbClr val="7030A0"/>
                </a:solidFill>
              </a:rPr>
              <a:t>FØRINGER: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C56BFE-F08A-C75E-7044-547B47E30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261"/>
            <a:ext cx="8176591" cy="24251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nb-NO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nb-NO" b="1" dirty="0">
                <a:solidFill>
                  <a:srgbClr val="7030A0"/>
                </a:solidFill>
              </a:rPr>
              <a:t>NY Verdenspresident:  </a:t>
            </a:r>
            <a:r>
              <a:rPr lang="nb-NO" sz="3200" b="1" dirty="0">
                <a:solidFill>
                  <a:srgbClr val="7030A0"/>
                </a:solidFill>
              </a:rPr>
              <a:t>Jennifer Jones:  </a:t>
            </a:r>
            <a:r>
              <a:rPr lang="nb-NO" dirty="0"/>
              <a:t>	</a:t>
            </a:r>
          </a:p>
          <a:p>
            <a:pPr marL="0" indent="0" algn="ctr">
              <a:buNone/>
            </a:pPr>
            <a:r>
              <a:rPr lang="nb-NO" b="1" dirty="0">
                <a:solidFill>
                  <a:srgbClr val="7030A0"/>
                </a:solidFill>
              </a:rPr>
              <a:t>IMAGINE ROTARY – en åpen, fremtidsrettet organisasjon</a:t>
            </a:r>
          </a:p>
          <a:p>
            <a:pPr marL="0" indent="0" algn="ctr">
              <a:buNone/>
            </a:pPr>
            <a:endParaRPr lang="nb-NO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nb-NO" b="1" dirty="0">
                <a:solidFill>
                  <a:schemeClr val="accent6">
                    <a:lumMod val="50000"/>
                  </a:schemeClr>
                </a:solidFill>
              </a:rPr>
              <a:t>DEI:  </a:t>
            </a:r>
            <a:r>
              <a:rPr lang="nb-NO" b="1" dirty="0" err="1">
                <a:solidFill>
                  <a:schemeClr val="accent6">
                    <a:lumMod val="50000"/>
                  </a:schemeClr>
                </a:solidFill>
              </a:rPr>
              <a:t>Diversity</a:t>
            </a:r>
            <a:r>
              <a:rPr lang="nb-NO" b="1" dirty="0">
                <a:solidFill>
                  <a:schemeClr val="accent6">
                    <a:lumMod val="50000"/>
                  </a:schemeClr>
                </a:solidFill>
              </a:rPr>
              <a:t> – Equity – </a:t>
            </a:r>
            <a:r>
              <a:rPr lang="nb-NO" b="1" dirty="0" err="1">
                <a:solidFill>
                  <a:schemeClr val="accent6">
                    <a:lumMod val="50000"/>
                  </a:schemeClr>
                </a:solidFill>
              </a:rPr>
              <a:t>Inclusion</a:t>
            </a:r>
            <a:r>
              <a:rPr lang="nb-NO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nb-NO" b="1" dirty="0">
                <a:solidFill>
                  <a:schemeClr val="accent6">
                    <a:lumMod val="50000"/>
                  </a:schemeClr>
                </a:solidFill>
              </a:rPr>
              <a:t>Oversatt:  Mangfold – likeverd – inkludering</a:t>
            </a:r>
          </a:p>
          <a:p>
            <a:endParaRPr lang="nb-NO" dirty="0"/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41F13A4F-E7AA-B696-BF27-D82FFA737957}"/>
              </a:ext>
            </a:extLst>
          </p:cNvPr>
          <p:cNvSpPr txBox="1">
            <a:spLocks/>
          </p:cNvSpPr>
          <p:nvPr/>
        </p:nvSpPr>
        <p:spPr>
          <a:xfrm>
            <a:off x="1808922" y="4253948"/>
            <a:ext cx="9544878" cy="1923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dirty="0">
                <a:solidFill>
                  <a:srgbClr val="002060"/>
                </a:solidFill>
              </a:rPr>
              <a:t>MEDLEMSUTVIKLING – REKRUTTERING</a:t>
            </a:r>
          </a:p>
          <a:p>
            <a:r>
              <a:rPr lang="nb-NO" sz="2400" dirty="0">
                <a:solidFill>
                  <a:srgbClr val="002060"/>
                </a:solidFill>
              </a:rPr>
              <a:t>PROMOTERING OG ÅPENHET MOT LOKALSAMFUNNET</a:t>
            </a:r>
          </a:p>
          <a:p>
            <a:r>
              <a:rPr lang="nb-NO" sz="2400" dirty="0">
                <a:solidFill>
                  <a:srgbClr val="002060"/>
                </a:solidFill>
              </a:rPr>
              <a:t>NYE, KREATIVE LØSNINGER FOR MEDLEMSFORMER, MØTER OG PROSJEKTER.</a:t>
            </a:r>
          </a:p>
        </p:txBody>
      </p:sp>
      <p:pic>
        <p:nvPicPr>
          <p:cNvPr id="6" name="Bilde 5" descr="Et bilde som inneholder person, vegg, innendørs, poserer&#10;&#10;Automatisk generert beskrivelse">
            <a:extLst>
              <a:ext uri="{FF2B5EF4-FFF2-40B4-BE49-F238E27FC236}">
                <a16:creationId xmlns:a16="http://schemas.microsoft.com/office/drawing/2014/main" id="{65A1ED57-BFD0-6A6F-5E7F-001EFAB12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791" y="890657"/>
            <a:ext cx="2299896" cy="307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26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F5B0C0-CF88-E470-44AE-71C2B963E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002060"/>
                </a:solidFill>
              </a:rPr>
              <a:t>Vi er 23 medlemmer</a:t>
            </a:r>
            <a:r>
              <a:rPr lang="nb-NO" b="1" dirty="0"/>
              <a:t>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4D749DC-4CF9-14AE-79FB-1E6333F53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623929"/>
            <a:ext cx="2525866" cy="3683567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b="1" dirty="0">
                <a:solidFill>
                  <a:srgbClr val="002060"/>
                </a:solidFill>
              </a:rPr>
              <a:t>Styret 2022 – 2023</a:t>
            </a:r>
          </a:p>
          <a:p>
            <a:pPr marL="0" indent="0">
              <a:buNone/>
            </a:pPr>
            <a:endParaRPr lang="nb-NO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b-NO" dirty="0"/>
              <a:t>Eli  (president)</a:t>
            </a:r>
          </a:p>
          <a:p>
            <a:pPr marL="0" indent="0">
              <a:buNone/>
            </a:pPr>
            <a:r>
              <a:rPr lang="nb-NO" dirty="0"/>
              <a:t>Asbjørn (</a:t>
            </a:r>
            <a:r>
              <a:rPr lang="nb-NO" dirty="0" err="1"/>
              <a:t>innk</a:t>
            </a:r>
            <a:r>
              <a:rPr lang="nb-NO" dirty="0"/>
              <a:t> President)</a:t>
            </a:r>
          </a:p>
          <a:p>
            <a:pPr marL="0" indent="0">
              <a:buNone/>
            </a:pPr>
            <a:r>
              <a:rPr lang="nb-NO" dirty="0"/>
              <a:t>Bente (kasserer)</a:t>
            </a:r>
          </a:p>
          <a:p>
            <a:pPr marL="0" indent="0">
              <a:buNone/>
            </a:pPr>
            <a:r>
              <a:rPr lang="nb-NO" dirty="0"/>
              <a:t>Brith (sekretær)</a:t>
            </a:r>
          </a:p>
          <a:p>
            <a:pPr marL="0" indent="0">
              <a:buNone/>
            </a:pPr>
            <a:r>
              <a:rPr lang="nb-NO" dirty="0"/>
              <a:t>Einar (kam kom)</a:t>
            </a:r>
          </a:p>
          <a:p>
            <a:pPr marL="0" indent="0">
              <a:buNone/>
            </a:pPr>
            <a:r>
              <a:rPr lang="nb-NO" dirty="0"/>
              <a:t>Anita (forrige president)</a:t>
            </a:r>
          </a:p>
          <a:p>
            <a:pPr marL="0" indent="0">
              <a:buNone/>
            </a:pPr>
            <a:r>
              <a:rPr lang="nb-NO" dirty="0"/>
              <a:t>(Jonas CICO)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F1302D4-DE1E-C987-EC07-9235C5316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97521" y="1623928"/>
            <a:ext cx="2525865" cy="3683567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b="1" dirty="0">
                <a:solidFill>
                  <a:srgbClr val="002060"/>
                </a:solidFill>
              </a:rPr>
              <a:t>Senior medlemmer:</a:t>
            </a:r>
          </a:p>
          <a:p>
            <a:pPr marL="0" indent="0">
              <a:buNone/>
            </a:pPr>
            <a:endParaRPr lang="nb-NO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b-NO" dirty="0"/>
              <a:t>Helge (Sølsnes)</a:t>
            </a:r>
          </a:p>
          <a:p>
            <a:pPr marL="0" indent="0">
              <a:buNone/>
            </a:pPr>
            <a:r>
              <a:rPr lang="nb-NO" dirty="0"/>
              <a:t>Erling </a:t>
            </a:r>
          </a:p>
          <a:p>
            <a:pPr marL="0" indent="0">
              <a:buNone/>
            </a:pPr>
            <a:r>
              <a:rPr lang="nb-NO" dirty="0"/>
              <a:t>Odd </a:t>
            </a:r>
          </a:p>
          <a:p>
            <a:pPr marL="0" indent="0">
              <a:buNone/>
            </a:pPr>
            <a:r>
              <a:rPr lang="nb-NO" dirty="0"/>
              <a:t>Terje (Bøe)</a:t>
            </a:r>
          </a:p>
          <a:p>
            <a:pPr marL="0" indent="0">
              <a:buNone/>
            </a:pPr>
            <a:r>
              <a:rPr lang="nb-NO" dirty="0"/>
              <a:t>Tor (Facebook + </a:t>
            </a:r>
            <a:r>
              <a:rPr lang="nb-NO" dirty="0" err="1"/>
              <a:t>evt</a:t>
            </a:r>
            <a:r>
              <a:rPr lang="nb-NO" dirty="0"/>
              <a:t>?)</a:t>
            </a:r>
          </a:p>
          <a:p>
            <a:endParaRPr lang="nb-NO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30BBF261-C955-1461-027A-1010490ECCCA}"/>
              </a:ext>
            </a:extLst>
          </p:cNvPr>
          <p:cNvSpPr txBox="1">
            <a:spLocks/>
          </p:cNvSpPr>
          <p:nvPr/>
        </p:nvSpPr>
        <p:spPr>
          <a:xfrm>
            <a:off x="6326477" y="1623928"/>
            <a:ext cx="2360324" cy="368356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2000" b="1" dirty="0" err="1">
                <a:solidFill>
                  <a:srgbClr val="002060"/>
                </a:solidFill>
              </a:rPr>
              <a:t>Kameratskapskom</a:t>
            </a:r>
            <a:r>
              <a:rPr lang="nb-NO" sz="2000" b="1" dirty="0">
                <a:solidFill>
                  <a:srgbClr val="002060"/>
                </a:solidFill>
              </a:rPr>
              <a:t>.</a:t>
            </a:r>
            <a:r>
              <a:rPr lang="nb-NO" sz="2000" b="1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2000" dirty="0"/>
              <a:t>Einar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2000" dirty="0"/>
              <a:t>Arvid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2000" dirty="0"/>
              <a:t>Bente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2000" dirty="0" err="1"/>
              <a:t>Ingerbeth</a:t>
            </a:r>
            <a:endParaRPr lang="nb-NO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2000" dirty="0"/>
              <a:t>Yngve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2000" dirty="0"/>
              <a:t>Liv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A0BEF256-8226-3D27-4062-C12863507E4C}"/>
              </a:ext>
            </a:extLst>
          </p:cNvPr>
          <p:cNvSpPr txBox="1">
            <a:spLocks/>
          </p:cNvSpPr>
          <p:nvPr/>
        </p:nvSpPr>
        <p:spPr>
          <a:xfrm>
            <a:off x="8882707" y="1623928"/>
            <a:ext cx="2283133" cy="368356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2000" b="1" dirty="0">
                <a:solidFill>
                  <a:srgbClr val="002060"/>
                </a:solidFill>
              </a:rPr>
              <a:t>Messe komite: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2000" b="1" dirty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2000" dirty="0"/>
              <a:t>Asbjørn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2000" dirty="0"/>
              <a:t>Lars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2000" dirty="0"/>
              <a:t>Terje (</a:t>
            </a:r>
            <a:r>
              <a:rPr lang="nb-NO" sz="2000" dirty="0" err="1"/>
              <a:t>Stevnebø</a:t>
            </a:r>
            <a:r>
              <a:rPr lang="nb-NO" sz="2000" dirty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2000" dirty="0"/>
              <a:t>Magne (hvis behov)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2000" dirty="0"/>
              <a:t>+ John Ivar på blad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407338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F80565-8752-5002-EA10-643DBBCDB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dirty="0"/>
            </a:br>
            <a:r>
              <a:rPr lang="nb-NO" sz="5300" b="1" dirty="0">
                <a:solidFill>
                  <a:srgbClr val="7030A0"/>
                </a:solidFill>
              </a:rPr>
              <a:t>Andre oppgaver:</a:t>
            </a:r>
            <a:br>
              <a:rPr lang="nb-NO" sz="5300" b="1" dirty="0">
                <a:solidFill>
                  <a:srgbClr val="7030A0"/>
                </a:solidFill>
              </a:rPr>
            </a:br>
            <a:endParaRPr lang="nb-NO" sz="5300" b="1" dirty="0">
              <a:solidFill>
                <a:srgbClr val="7030A0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B8F2B8B-F2D4-2363-5ED4-37902AEB8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671" y="1974711"/>
            <a:ext cx="5994400" cy="4351338"/>
          </a:xfrm>
        </p:spPr>
        <p:txBody>
          <a:bodyPr>
            <a:normAutofit fontScale="92500" lnSpcReduction="20000"/>
          </a:bodyPr>
          <a:lstStyle/>
          <a:p>
            <a:r>
              <a:rPr lang="nb-NO" b="1" dirty="0"/>
              <a:t>Medlemsutvikling / verving</a:t>
            </a:r>
          </a:p>
          <a:p>
            <a:r>
              <a:rPr lang="nb-NO" dirty="0"/>
              <a:t>Programoppsett / oppfølging</a:t>
            </a:r>
          </a:p>
          <a:p>
            <a:r>
              <a:rPr lang="nb-NO" dirty="0"/>
              <a:t>PR / Kommunikasjon</a:t>
            </a:r>
          </a:p>
          <a:p>
            <a:r>
              <a:rPr lang="nb-NO" dirty="0"/>
              <a:t>Ungdomsarbeid - ungdomsutveksling</a:t>
            </a:r>
          </a:p>
          <a:p>
            <a:r>
              <a:rPr lang="nb-NO" dirty="0"/>
              <a:t>TRF – Internasjonale prosjekt</a:t>
            </a:r>
          </a:p>
          <a:p>
            <a:r>
              <a:rPr lang="nb-NO" dirty="0"/>
              <a:t>Lokale prosjekt</a:t>
            </a:r>
          </a:p>
          <a:p>
            <a:pPr lvl="1"/>
            <a:r>
              <a:rPr lang="nb-NO" dirty="0"/>
              <a:t>Sansehagen</a:t>
            </a:r>
          </a:p>
          <a:p>
            <a:pPr lvl="1"/>
            <a:r>
              <a:rPr lang="nb-NO" dirty="0"/>
              <a:t>Talentpris</a:t>
            </a:r>
          </a:p>
          <a:p>
            <a:pPr lvl="1"/>
            <a:r>
              <a:rPr lang="nb-NO" dirty="0"/>
              <a:t>Eldreturer / bussturer</a:t>
            </a:r>
          </a:p>
          <a:p>
            <a:pPr lvl="1"/>
            <a:r>
              <a:rPr lang="nb-NO" dirty="0"/>
              <a:t>Stands / markeringer</a:t>
            </a:r>
          </a:p>
          <a:p>
            <a:pPr lvl="1"/>
            <a:r>
              <a:rPr lang="nb-NO" dirty="0"/>
              <a:t>RYLA</a:t>
            </a:r>
          </a:p>
          <a:p>
            <a:pPr lvl="1"/>
            <a:r>
              <a:rPr lang="nb-NO" dirty="0"/>
              <a:t>m.m.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5" name="Bilde 4" descr="Barn som vanner en plante">
            <a:extLst>
              <a:ext uri="{FF2B5EF4-FFF2-40B4-BE49-F238E27FC236}">
                <a16:creationId xmlns:a16="http://schemas.microsoft.com/office/drawing/2014/main" id="{140755E3-DF57-FDB6-AE2E-2D2CEF07F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542" y="656044"/>
            <a:ext cx="4258398" cy="263733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AFE90D7-5635-061A-78F4-A098FB01E316}"/>
              </a:ext>
            </a:extLst>
          </p:cNvPr>
          <p:cNvSpPr txBox="1"/>
          <p:nvPr/>
        </p:nvSpPr>
        <p:spPr>
          <a:xfrm>
            <a:off x="7871792" y="3584298"/>
            <a:ext cx="3985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rgbClr val="7030A0"/>
                </a:solidFill>
              </a:rPr>
              <a:t>Apropos:  </a:t>
            </a:r>
            <a:r>
              <a:rPr lang="nb-NO" sz="2000" b="1" dirty="0" err="1">
                <a:solidFill>
                  <a:srgbClr val="7030A0"/>
                </a:solidFill>
              </a:rPr>
              <a:t>Rotary</a:t>
            </a:r>
            <a:r>
              <a:rPr lang="nb-NO" sz="2000" b="1" dirty="0">
                <a:solidFill>
                  <a:srgbClr val="7030A0"/>
                </a:solidFill>
              </a:rPr>
              <a:t> sår frø….</a:t>
            </a:r>
          </a:p>
        </p:txBody>
      </p:sp>
      <p:pic>
        <p:nvPicPr>
          <p:cNvPr id="8" name="Bilde 7" descr="Et bilde som inneholder bakke, person, gutt, liten&#10;&#10;Automatisk generert beskrivelse">
            <a:extLst>
              <a:ext uri="{FF2B5EF4-FFF2-40B4-BE49-F238E27FC236}">
                <a16:creationId xmlns:a16="http://schemas.microsoft.com/office/drawing/2014/main" id="{B9902DFF-E2E0-A876-5B3A-BB8CE0FB3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17" y="4209958"/>
            <a:ext cx="1781248" cy="243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65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0C52E6-619E-41C9-3715-0B979B0CD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7030A0"/>
                </a:solidFill>
              </a:rPr>
              <a:t>KONKLUSJON: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4C14A9-AF66-C619-6EBA-3056B2DD2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>
                <a:solidFill>
                  <a:srgbClr val="002060"/>
                </a:solidFill>
              </a:rPr>
              <a:t>ALLE MÅ HA ETT ELLER FLERE KLARE ANSVARSOMRÅDER</a:t>
            </a:r>
          </a:p>
          <a:p>
            <a:r>
              <a:rPr lang="nb-NO" b="1" dirty="0">
                <a:solidFill>
                  <a:srgbClr val="002060"/>
                </a:solidFill>
              </a:rPr>
              <a:t>UTGANGSPUNKT: HVERT ANSVARSOMRÅDE MINST 2  (LEDER OG NK)</a:t>
            </a:r>
          </a:p>
          <a:p>
            <a:r>
              <a:rPr lang="nb-NO" b="1" dirty="0">
                <a:solidFill>
                  <a:srgbClr val="002060"/>
                </a:solidFill>
              </a:rPr>
              <a:t>HVIS HENSIKTSMESSIG:  HVERT OMRÅDE SITT BUDSJETT</a:t>
            </a:r>
          </a:p>
          <a:p>
            <a:r>
              <a:rPr lang="nb-NO" b="1" dirty="0">
                <a:solidFill>
                  <a:srgbClr val="002060"/>
                </a:solidFill>
              </a:rPr>
              <a:t>DET ER FRITT FOR Å MELDE SEG TIL – OG HJELPE TIL - FLERE OMRÅDER  - PERMANENT ELLER I PERIODER.  GJØR AVTALE MED DEN HVOEDANSVARLIGE.</a:t>
            </a:r>
          </a:p>
          <a:p>
            <a:pPr marL="0" indent="0" algn="ctr">
              <a:buNone/>
            </a:pPr>
            <a:r>
              <a:rPr lang="nb-NO" b="1" dirty="0">
                <a:solidFill>
                  <a:srgbClr val="7030A0"/>
                </a:solidFill>
              </a:rPr>
              <a:t>FÅR VI TIL DETTE?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8234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7AC70FD3-8CFC-0531-6964-1A7F9D51C860}"/>
              </a:ext>
            </a:extLst>
          </p:cNvPr>
          <p:cNvSpPr txBox="1"/>
          <p:nvPr/>
        </p:nvSpPr>
        <p:spPr>
          <a:xfrm>
            <a:off x="1162878" y="1232452"/>
            <a:ext cx="1431235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/>
              <a:t>PROGRAM</a:t>
            </a:r>
          </a:p>
          <a:p>
            <a:r>
              <a:rPr lang="nb-NO" dirty="0"/>
              <a:t>Geir</a:t>
            </a:r>
          </a:p>
          <a:p>
            <a:r>
              <a:rPr lang="nb-NO" dirty="0"/>
              <a:t>Jonas</a:t>
            </a:r>
          </a:p>
          <a:p>
            <a:r>
              <a:rPr lang="nb-NO" dirty="0"/>
              <a:t>(Eli)</a:t>
            </a:r>
          </a:p>
        </p:txBody>
      </p:sp>
      <p:sp>
        <p:nvSpPr>
          <p:cNvPr id="5" name="TekstSylinder 3">
            <a:extLst>
              <a:ext uri="{FF2B5EF4-FFF2-40B4-BE49-F238E27FC236}">
                <a16:creationId xmlns:a16="http://schemas.microsoft.com/office/drawing/2014/main" id="{7AC70FD3-8CFC-0531-6964-1A7F9D51C860}"/>
              </a:ext>
            </a:extLst>
          </p:cNvPr>
          <p:cNvSpPr txBox="1"/>
          <p:nvPr/>
        </p:nvSpPr>
        <p:spPr>
          <a:xfrm>
            <a:off x="3044687" y="1232452"/>
            <a:ext cx="1547191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/>
              <a:t>VERVING</a:t>
            </a:r>
          </a:p>
          <a:p>
            <a:r>
              <a:rPr lang="nb-NO" dirty="0"/>
              <a:t>Styret</a:t>
            </a:r>
          </a:p>
          <a:p>
            <a:r>
              <a:rPr lang="nb-NO" dirty="0"/>
              <a:t>Jonas</a:t>
            </a:r>
          </a:p>
          <a:p>
            <a:r>
              <a:rPr lang="nb-NO" dirty="0"/>
              <a:t>Alle</a:t>
            </a:r>
          </a:p>
        </p:txBody>
      </p:sp>
      <p:sp>
        <p:nvSpPr>
          <p:cNvPr id="6" name="TekstSylinder 3">
            <a:extLst>
              <a:ext uri="{FF2B5EF4-FFF2-40B4-BE49-F238E27FC236}">
                <a16:creationId xmlns:a16="http://schemas.microsoft.com/office/drawing/2014/main" id="{7AC70FD3-8CFC-0531-6964-1A7F9D51C860}"/>
              </a:ext>
            </a:extLst>
          </p:cNvPr>
          <p:cNvSpPr txBox="1"/>
          <p:nvPr/>
        </p:nvSpPr>
        <p:spPr>
          <a:xfrm>
            <a:off x="6700629" y="1200329"/>
            <a:ext cx="1431235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/>
              <a:t>TRF / INT P</a:t>
            </a:r>
          </a:p>
          <a:p>
            <a:r>
              <a:rPr lang="nb-NO" dirty="0"/>
              <a:t>Helge</a:t>
            </a:r>
          </a:p>
          <a:p>
            <a:r>
              <a:rPr lang="nb-NO" dirty="0"/>
              <a:t>Asbjørn</a:t>
            </a:r>
          </a:p>
          <a:p>
            <a:endParaRPr lang="nb-NO" dirty="0"/>
          </a:p>
        </p:txBody>
      </p:sp>
      <p:sp>
        <p:nvSpPr>
          <p:cNvPr id="7" name="TekstSylinder 3">
            <a:extLst>
              <a:ext uri="{FF2B5EF4-FFF2-40B4-BE49-F238E27FC236}">
                <a16:creationId xmlns:a16="http://schemas.microsoft.com/office/drawing/2014/main" id="{7AC70FD3-8CFC-0531-6964-1A7F9D51C860}"/>
              </a:ext>
            </a:extLst>
          </p:cNvPr>
          <p:cNvSpPr txBox="1"/>
          <p:nvPr/>
        </p:nvSpPr>
        <p:spPr>
          <a:xfrm>
            <a:off x="4926496" y="1232452"/>
            <a:ext cx="1431235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/>
              <a:t>PR / KOM</a:t>
            </a:r>
          </a:p>
          <a:p>
            <a:r>
              <a:rPr lang="nb-NO" dirty="0"/>
              <a:t>John Ivar</a:t>
            </a:r>
          </a:p>
          <a:p>
            <a:r>
              <a:rPr lang="nb-NO" dirty="0"/>
              <a:t>Helge</a:t>
            </a:r>
          </a:p>
          <a:p>
            <a:endParaRPr lang="nb-NO" dirty="0"/>
          </a:p>
        </p:txBody>
      </p:sp>
      <p:sp>
        <p:nvSpPr>
          <p:cNvPr id="8" name="TekstSylinder 3">
            <a:extLst>
              <a:ext uri="{FF2B5EF4-FFF2-40B4-BE49-F238E27FC236}">
                <a16:creationId xmlns:a16="http://schemas.microsoft.com/office/drawing/2014/main" id="{7AC70FD3-8CFC-0531-6964-1A7F9D51C860}"/>
              </a:ext>
            </a:extLst>
          </p:cNvPr>
          <p:cNvSpPr txBox="1"/>
          <p:nvPr/>
        </p:nvSpPr>
        <p:spPr>
          <a:xfrm>
            <a:off x="3044687" y="3013126"/>
            <a:ext cx="1431235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/>
              <a:t>KAMERAT</a:t>
            </a:r>
          </a:p>
          <a:p>
            <a:r>
              <a:rPr lang="nb-NO" dirty="0"/>
              <a:t>Einar</a:t>
            </a:r>
          </a:p>
          <a:p>
            <a:r>
              <a:rPr lang="nb-NO" dirty="0"/>
              <a:t>Arvid</a:t>
            </a:r>
          </a:p>
          <a:p>
            <a:r>
              <a:rPr lang="nb-NO" dirty="0" err="1"/>
              <a:t>Ingerbeth</a:t>
            </a:r>
            <a:endParaRPr lang="nb-NO" dirty="0"/>
          </a:p>
          <a:p>
            <a:r>
              <a:rPr lang="nb-NO" dirty="0"/>
              <a:t>Liv</a:t>
            </a:r>
          </a:p>
          <a:p>
            <a:r>
              <a:rPr lang="nb-NO" dirty="0"/>
              <a:t>Yngve </a:t>
            </a:r>
          </a:p>
          <a:p>
            <a:r>
              <a:rPr lang="nb-NO" dirty="0"/>
              <a:t>Bente</a:t>
            </a:r>
          </a:p>
        </p:txBody>
      </p:sp>
      <p:sp>
        <p:nvSpPr>
          <p:cNvPr id="9" name="TekstSylinder 3">
            <a:extLst>
              <a:ext uri="{FF2B5EF4-FFF2-40B4-BE49-F238E27FC236}">
                <a16:creationId xmlns:a16="http://schemas.microsoft.com/office/drawing/2014/main" id="{7AC70FD3-8CFC-0531-6964-1A7F9D51C860}"/>
              </a:ext>
            </a:extLst>
          </p:cNvPr>
          <p:cNvSpPr txBox="1"/>
          <p:nvPr/>
        </p:nvSpPr>
        <p:spPr>
          <a:xfrm>
            <a:off x="1192694" y="3020988"/>
            <a:ext cx="1431235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/>
              <a:t>MESSE</a:t>
            </a:r>
          </a:p>
          <a:p>
            <a:r>
              <a:rPr lang="nb-NO" dirty="0"/>
              <a:t>Asbjørn</a:t>
            </a:r>
          </a:p>
          <a:p>
            <a:r>
              <a:rPr lang="nb-NO" dirty="0"/>
              <a:t>Lars</a:t>
            </a:r>
          </a:p>
          <a:p>
            <a:r>
              <a:rPr lang="nb-NO" dirty="0"/>
              <a:t>Terje S</a:t>
            </a:r>
          </a:p>
          <a:p>
            <a:r>
              <a:rPr lang="nb-NO" dirty="0"/>
              <a:t>(Eli)</a:t>
            </a:r>
          </a:p>
          <a:p>
            <a:endParaRPr lang="nb-NO" dirty="0"/>
          </a:p>
        </p:txBody>
      </p:sp>
      <p:sp>
        <p:nvSpPr>
          <p:cNvPr id="10" name="TekstSylinder 3">
            <a:extLst>
              <a:ext uri="{FF2B5EF4-FFF2-40B4-BE49-F238E27FC236}">
                <a16:creationId xmlns:a16="http://schemas.microsoft.com/office/drawing/2014/main" id="{7AC70FD3-8CFC-0531-6964-1A7F9D51C860}"/>
              </a:ext>
            </a:extLst>
          </p:cNvPr>
          <p:cNvSpPr txBox="1"/>
          <p:nvPr/>
        </p:nvSpPr>
        <p:spPr>
          <a:xfrm>
            <a:off x="5357190" y="3020990"/>
            <a:ext cx="143123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/>
              <a:t>SANSEHAGE</a:t>
            </a:r>
          </a:p>
          <a:p>
            <a:r>
              <a:rPr lang="nb-NO" dirty="0"/>
              <a:t>Jonas</a:t>
            </a:r>
          </a:p>
          <a:p>
            <a:r>
              <a:rPr lang="nb-NO" dirty="0"/>
              <a:t>Geir</a:t>
            </a:r>
          </a:p>
          <a:p>
            <a:endParaRPr lang="nb-NO" dirty="0"/>
          </a:p>
        </p:txBody>
      </p:sp>
      <p:sp>
        <p:nvSpPr>
          <p:cNvPr id="11" name="TekstSylinder 3">
            <a:extLst>
              <a:ext uri="{FF2B5EF4-FFF2-40B4-BE49-F238E27FC236}">
                <a16:creationId xmlns:a16="http://schemas.microsoft.com/office/drawing/2014/main" id="{7AC70FD3-8CFC-0531-6964-1A7F9D51C860}"/>
              </a:ext>
            </a:extLst>
          </p:cNvPr>
          <p:cNvSpPr txBox="1"/>
          <p:nvPr/>
        </p:nvSpPr>
        <p:spPr>
          <a:xfrm>
            <a:off x="8852450" y="3020988"/>
            <a:ext cx="143123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/>
              <a:t>UNGDOM</a:t>
            </a:r>
          </a:p>
          <a:p>
            <a:r>
              <a:rPr lang="nb-NO" dirty="0"/>
              <a:t>Brith</a:t>
            </a:r>
          </a:p>
          <a:p>
            <a:r>
              <a:rPr lang="nb-NO" dirty="0"/>
              <a:t>Giske</a:t>
            </a:r>
          </a:p>
          <a:p>
            <a:endParaRPr lang="nb-NO" dirty="0"/>
          </a:p>
        </p:txBody>
      </p:sp>
      <p:sp>
        <p:nvSpPr>
          <p:cNvPr id="12" name="TekstSylinder 3">
            <a:extLst>
              <a:ext uri="{FF2B5EF4-FFF2-40B4-BE49-F238E27FC236}">
                <a16:creationId xmlns:a16="http://schemas.microsoft.com/office/drawing/2014/main" id="{7AC70FD3-8CFC-0531-6964-1A7F9D51C860}"/>
              </a:ext>
            </a:extLst>
          </p:cNvPr>
          <p:cNvSpPr txBox="1"/>
          <p:nvPr/>
        </p:nvSpPr>
        <p:spPr>
          <a:xfrm>
            <a:off x="7104820" y="3020989"/>
            <a:ext cx="143123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/>
              <a:t>TALENTPRIS</a:t>
            </a:r>
          </a:p>
          <a:p>
            <a:r>
              <a:rPr lang="nb-NO" dirty="0"/>
              <a:t>John Ivar</a:t>
            </a:r>
          </a:p>
          <a:p>
            <a:r>
              <a:rPr lang="nb-NO" dirty="0"/>
              <a:t>Jonas</a:t>
            </a:r>
          </a:p>
          <a:p>
            <a:r>
              <a:rPr lang="nb-NO" dirty="0"/>
              <a:t>Liv</a:t>
            </a:r>
          </a:p>
        </p:txBody>
      </p:sp>
      <p:sp>
        <p:nvSpPr>
          <p:cNvPr id="13" name="TekstSylinder 3">
            <a:extLst>
              <a:ext uri="{FF2B5EF4-FFF2-40B4-BE49-F238E27FC236}">
                <a16:creationId xmlns:a16="http://schemas.microsoft.com/office/drawing/2014/main" id="{7AC70FD3-8CFC-0531-6964-1A7F9D51C860}"/>
              </a:ext>
            </a:extLst>
          </p:cNvPr>
          <p:cNvSpPr txBox="1"/>
          <p:nvPr/>
        </p:nvSpPr>
        <p:spPr>
          <a:xfrm>
            <a:off x="8852451" y="4451570"/>
            <a:ext cx="143123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/>
              <a:t>STANDS</a:t>
            </a:r>
          </a:p>
          <a:p>
            <a:r>
              <a:rPr lang="nb-NO" dirty="0"/>
              <a:t>Styret</a:t>
            </a:r>
          </a:p>
          <a:p>
            <a:r>
              <a:rPr lang="nb-NO" dirty="0"/>
              <a:t>John Ivar</a:t>
            </a:r>
          </a:p>
          <a:p>
            <a:r>
              <a:rPr lang="nb-NO" dirty="0"/>
              <a:t>Anita</a:t>
            </a:r>
          </a:p>
        </p:txBody>
      </p:sp>
      <p:sp>
        <p:nvSpPr>
          <p:cNvPr id="14" name="TekstSylinder 3">
            <a:extLst>
              <a:ext uri="{FF2B5EF4-FFF2-40B4-BE49-F238E27FC236}">
                <a16:creationId xmlns:a16="http://schemas.microsoft.com/office/drawing/2014/main" id="{7AC70FD3-8CFC-0531-6964-1A7F9D51C860}"/>
              </a:ext>
            </a:extLst>
          </p:cNvPr>
          <p:cNvSpPr txBox="1"/>
          <p:nvPr/>
        </p:nvSpPr>
        <p:spPr>
          <a:xfrm>
            <a:off x="7116415" y="4452150"/>
            <a:ext cx="143123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/>
              <a:t>BUSSTURER</a:t>
            </a:r>
          </a:p>
          <a:p>
            <a:r>
              <a:rPr lang="nb-NO" dirty="0"/>
              <a:t>Magne</a:t>
            </a:r>
          </a:p>
          <a:p>
            <a:r>
              <a:rPr lang="nb-NO" dirty="0"/>
              <a:t>Yngve</a:t>
            </a:r>
          </a:p>
          <a:p>
            <a:endParaRPr lang="nb-NO" dirty="0"/>
          </a:p>
        </p:txBody>
      </p:sp>
      <p:sp>
        <p:nvSpPr>
          <p:cNvPr id="15" name="TekstSylinder 3">
            <a:extLst>
              <a:ext uri="{FF2B5EF4-FFF2-40B4-BE49-F238E27FC236}">
                <a16:creationId xmlns:a16="http://schemas.microsoft.com/office/drawing/2014/main" id="{7AC70FD3-8CFC-0531-6964-1A7F9D51C860}"/>
              </a:ext>
            </a:extLst>
          </p:cNvPr>
          <p:cNvSpPr txBox="1"/>
          <p:nvPr/>
        </p:nvSpPr>
        <p:spPr>
          <a:xfrm>
            <a:off x="5380381" y="4452150"/>
            <a:ext cx="143123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/>
              <a:t>BEDRIFT</a:t>
            </a:r>
          </a:p>
          <a:p>
            <a:r>
              <a:rPr lang="nb-NO" dirty="0"/>
              <a:t>Terje</a:t>
            </a:r>
          </a:p>
          <a:p>
            <a:r>
              <a:rPr lang="nb-NO" dirty="0"/>
              <a:t>Jonas</a:t>
            </a:r>
          </a:p>
          <a:p>
            <a:endParaRPr lang="nb-NO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DC6BD1B4-FE12-A208-395A-64CEB1C78E4F}"/>
              </a:ext>
            </a:extLst>
          </p:cNvPr>
          <p:cNvSpPr/>
          <p:nvPr/>
        </p:nvSpPr>
        <p:spPr>
          <a:xfrm>
            <a:off x="5148470" y="2802835"/>
            <a:ext cx="5555973" cy="30711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50BC1DB5-8E84-5D34-776B-CF6288E71734}"/>
              </a:ext>
            </a:extLst>
          </p:cNvPr>
          <p:cNvSpPr txBox="1"/>
          <p:nvPr/>
        </p:nvSpPr>
        <p:spPr>
          <a:xfrm>
            <a:off x="3248440" y="323166"/>
            <a:ext cx="6675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>
                <a:solidFill>
                  <a:srgbClr val="7030A0"/>
                </a:solidFill>
              </a:rPr>
              <a:t>FORSLAG ANSVARSOMRÅDER</a:t>
            </a:r>
          </a:p>
        </p:txBody>
      </p:sp>
      <p:pic>
        <p:nvPicPr>
          <p:cNvPr id="20" name="Grafikk 19" descr="Dypfryser kasser kontur">
            <a:extLst>
              <a:ext uri="{FF2B5EF4-FFF2-40B4-BE49-F238E27FC236}">
                <a16:creationId xmlns:a16="http://schemas.microsoft.com/office/drawing/2014/main" id="{90A654EB-0E2A-1473-D9D6-A6202F931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88495" y="1932008"/>
            <a:ext cx="457200" cy="457200"/>
          </a:xfrm>
          <a:prstGeom prst="rect">
            <a:avLst/>
          </a:prstGeom>
        </p:spPr>
      </p:pic>
      <p:pic>
        <p:nvPicPr>
          <p:cNvPr id="21" name="Grafikk 20" descr="Dypfryser kasser kontur">
            <a:extLst>
              <a:ext uri="{FF2B5EF4-FFF2-40B4-BE49-F238E27FC236}">
                <a16:creationId xmlns:a16="http://schemas.microsoft.com/office/drawing/2014/main" id="{83F1A4CF-9480-2BBB-9024-BDDA6D915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3264" y="3735192"/>
            <a:ext cx="457200" cy="457200"/>
          </a:xfrm>
          <a:prstGeom prst="rect">
            <a:avLst/>
          </a:prstGeom>
        </p:spPr>
      </p:pic>
      <p:pic>
        <p:nvPicPr>
          <p:cNvPr id="22" name="Grafikk 21" descr="Dypfryser kasser kontur">
            <a:extLst>
              <a:ext uri="{FF2B5EF4-FFF2-40B4-BE49-F238E27FC236}">
                <a16:creationId xmlns:a16="http://schemas.microsoft.com/office/drawing/2014/main" id="{A56F7E90-2CC6-7557-8ADC-2655D662C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29131" y="3759400"/>
            <a:ext cx="457200" cy="457200"/>
          </a:xfrm>
          <a:prstGeom prst="rect">
            <a:avLst/>
          </a:prstGeom>
        </p:spPr>
      </p:pic>
      <p:pic>
        <p:nvPicPr>
          <p:cNvPr id="23" name="Grafikk 22" descr="Dypfryser kasser kontur">
            <a:extLst>
              <a:ext uri="{FF2B5EF4-FFF2-40B4-BE49-F238E27FC236}">
                <a16:creationId xmlns:a16="http://schemas.microsoft.com/office/drawing/2014/main" id="{38CD4F32-CE5C-FCBE-C1D9-FEADD75B1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1837" y="1915947"/>
            <a:ext cx="457200" cy="457200"/>
          </a:xfrm>
          <a:prstGeom prst="rect">
            <a:avLst/>
          </a:prstGeom>
        </p:spPr>
      </p:pic>
      <p:pic>
        <p:nvPicPr>
          <p:cNvPr id="25" name="Grafikk 24" descr="Dypfryser kasser kontur">
            <a:extLst>
              <a:ext uri="{FF2B5EF4-FFF2-40B4-BE49-F238E27FC236}">
                <a16:creationId xmlns:a16="http://schemas.microsoft.com/office/drawing/2014/main" id="{7764C737-3C12-CD09-DFF4-A8DE4C989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94572" y="3738659"/>
            <a:ext cx="457200" cy="457200"/>
          </a:xfrm>
          <a:prstGeom prst="rect">
            <a:avLst/>
          </a:prstGeom>
        </p:spPr>
      </p:pic>
      <p:pic>
        <p:nvPicPr>
          <p:cNvPr id="26" name="Grafikk 25" descr="Dypfryser kasser kontur">
            <a:extLst>
              <a:ext uri="{FF2B5EF4-FFF2-40B4-BE49-F238E27FC236}">
                <a16:creationId xmlns:a16="http://schemas.microsoft.com/office/drawing/2014/main" id="{32737349-20D9-4874-4207-7B08C7EBD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1910" y="504445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55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508A45-4E00-129D-974B-C13DA404B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021"/>
            <a:ext cx="10515600" cy="1325563"/>
          </a:xfrm>
        </p:spPr>
        <p:txBody>
          <a:bodyPr/>
          <a:lstStyle/>
          <a:p>
            <a:pPr algn="ctr"/>
            <a:r>
              <a:rPr lang="nb-NO" b="1" dirty="0">
                <a:solidFill>
                  <a:srgbClr val="7030A0"/>
                </a:solidFill>
              </a:rPr>
              <a:t>PROGRAMOPPSETT:  </a:t>
            </a:r>
            <a:r>
              <a:rPr lang="nb-NO" b="1" u="sng" dirty="0">
                <a:solidFill>
                  <a:srgbClr val="7030A0"/>
                </a:solidFill>
              </a:rPr>
              <a:t>GEIR</a:t>
            </a:r>
            <a:r>
              <a:rPr lang="nb-NO" b="1" dirty="0">
                <a:solidFill>
                  <a:srgbClr val="7030A0"/>
                </a:solidFill>
              </a:rPr>
              <a:t> OG JONAS</a:t>
            </a:r>
            <a:br>
              <a:rPr lang="nb-NO" b="1" dirty="0">
                <a:solidFill>
                  <a:srgbClr val="7030A0"/>
                </a:solidFill>
              </a:rPr>
            </a:br>
            <a:r>
              <a:rPr lang="nb-NO" b="1" dirty="0">
                <a:solidFill>
                  <a:srgbClr val="7030A0"/>
                </a:solidFill>
              </a:rPr>
              <a:t> - </a:t>
            </a:r>
            <a:r>
              <a:rPr lang="nb-NO" sz="3600" b="1" dirty="0">
                <a:solidFill>
                  <a:srgbClr val="7030A0"/>
                </a:solidFill>
              </a:rPr>
              <a:t>første programoversikt for høsten snart klart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F4D6BFC-279E-11E6-62A3-FB4E988D9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3321"/>
            <a:ext cx="10515600" cy="3453641"/>
          </a:xfrm>
        </p:spPr>
        <p:txBody>
          <a:bodyPr/>
          <a:lstStyle/>
          <a:p>
            <a:r>
              <a:rPr lang="nb-NO" dirty="0"/>
              <a:t>Ansvar for å sette opp program og følge opp endringer  - </a:t>
            </a:r>
            <a:r>
              <a:rPr lang="nb-NO" b="1" dirty="0"/>
              <a:t>hjemmesidens versjon gjelder</a:t>
            </a:r>
          </a:p>
          <a:p>
            <a:r>
              <a:rPr lang="nb-NO" dirty="0"/>
              <a:t>IKKE ansvar for å følge opp 3. min og referat – det må hvert medlem selv følge opp og </a:t>
            </a:r>
            <a:r>
              <a:rPr lang="nb-NO" dirty="0" err="1"/>
              <a:t>evt</a:t>
            </a:r>
            <a:r>
              <a:rPr lang="nb-NO" dirty="0"/>
              <a:t> avtale bytte </a:t>
            </a:r>
          </a:p>
          <a:p>
            <a:r>
              <a:rPr lang="nb-NO" dirty="0"/>
              <a:t>Ansvar for hvert møte (kontakt foredragsholder </a:t>
            </a:r>
            <a:r>
              <a:rPr lang="nb-NO" dirty="0" err="1"/>
              <a:t>etc</a:t>
            </a:r>
            <a:r>
              <a:rPr lang="nb-NO" dirty="0"/>
              <a:t>) fordeles </a:t>
            </a:r>
            <a:r>
              <a:rPr lang="nb-NO" dirty="0" err="1"/>
              <a:t>ift</a:t>
            </a:r>
            <a:r>
              <a:rPr lang="nb-NO" dirty="0"/>
              <a:t> programinnhold</a:t>
            </a:r>
          </a:p>
        </p:txBody>
      </p:sp>
    </p:spTree>
    <p:extLst>
      <p:ext uri="{BB962C8B-B14F-4D97-AF65-F5344CB8AC3E}">
        <p14:creationId xmlns:p14="http://schemas.microsoft.com/office/powerpoint/2010/main" val="374874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ED1DA8-5236-8BFF-E0C9-6183134AD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7030A0"/>
                </a:solidFill>
              </a:rPr>
              <a:t>Medlemskap i </a:t>
            </a:r>
            <a:r>
              <a:rPr lang="nb-NO" b="1" dirty="0" err="1">
                <a:solidFill>
                  <a:srgbClr val="7030A0"/>
                </a:solidFill>
              </a:rPr>
              <a:t>Rotary</a:t>
            </a:r>
            <a:endParaRPr lang="nb-NO" b="1" dirty="0">
              <a:solidFill>
                <a:srgbClr val="7030A0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24D035F-64A6-DE53-69EA-71C99507F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nb-NO" b="1" dirty="0"/>
              <a:t>Medlemskap i </a:t>
            </a:r>
            <a:r>
              <a:rPr lang="nb-NO" b="1" dirty="0" err="1"/>
              <a:t>Rotary</a:t>
            </a:r>
            <a:r>
              <a:rPr lang="nb-NO" b="1" dirty="0"/>
              <a:t> er personlig for navngitt person</a:t>
            </a:r>
          </a:p>
          <a:p>
            <a:pPr marL="0" indent="0" algn="ctr">
              <a:buNone/>
            </a:pPr>
            <a:r>
              <a:rPr lang="nb-NO" b="1" dirty="0"/>
              <a:t>Det står klubbene fritt å ha potensielle medlemmer som «prøvemedlemmer» i en periode.</a:t>
            </a:r>
          </a:p>
          <a:p>
            <a:pPr algn="ctr"/>
            <a:r>
              <a:rPr lang="nb-NO" dirty="0"/>
              <a:t>Familiemedlemmer</a:t>
            </a:r>
          </a:p>
          <a:p>
            <a:pPr algn="ctr"/>
            <a:r>
              <a:rPr lang="nb-NO" dirty="0"/>
              <a:t>Bedriftsmedlemmer </a:t>
            </a:r>
          </a:p>
          <a:p>
            <a:pPr algn="ctr"/>
            <a:r>
              <a:rPr lang="nb-NO" dirty="0"/>
              <a:t>Ungdomsmedlemmer</a:t>
            </a:r>
          </a:p>
          <a:p>
            <a:pPr marL="0" indent="0">
              <a:buNone/>
            </a:pPr>
            <a:r>
              <a:rPr lang="nb-NO" b="1" dirty="0"/>
              <a:t>Andre medlemsformer:</a:t>
            </a:r>
          </a:p>
          <a:p>
            <a:r>
              <a:rPr lang="nb-NO" dirty="0" err="1"/>
              <a:t>Satelittklubber</a:t>
            </a:r>
            <a:r>
              <a:rPr lang="nb-NO" dirty="0"/>
              <a:t> / grupper</a:t>
            </a:r>
          </a:p>
          <a:p>
            <a:r>
              <a:rPr lang="nb-NO" dirty="0"/>
              <a:t>Passport medlemmer</a:t>
            </a:r>
          </a:p>
        </p:txBody>
      </p:sp>
    </p:spTree>
    <p:extLst>
      <p:ext uri="{BB962C8B-B14F-4D97-AF65-F5344CB8AC3E}">
        <p14:creationId xmlns:p14="http://schemas.microsoft.com/office/powerpoint/2010/main" val="500884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814</Words>
  <Application>Microsoft Office PowerPoint</Application>
  <PresentationFormat>Widescreen</PresentationFormat>
  <Paragraphs>189</Paragraphs>
  <Slides>16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Office-tema</vt:lpstr>
      <vt:lpstr>Askøy Rotary Klubb</vt:lpstr>
      <vt:lpstr>HVOR STÅR VI?</vt:lpstr>
      <vt:lpstr>FØRINGER:</vt:lpstr>
      <vt:lpstr>Vi er 23 medlemmer:</vt:lpstr>
      <vt:lpstr> Andre oppgaver: </vt:lpstr>
      <vt:lpstr>KONKLUSJON:</vt:lpstr>
      <vt:lpstr>PowerPoint-presentasjon</vt:lpstr>
      <vt:lpstr>PROGRAMOPPSETT:  GEIR OG JONAS  - første programoversikt for høsten snart klart</vt:lpstr>
      <vt:lpstr>Medlemskap i Rotary</vt:lpstr>
      <vt:lpstr>MEDLEMSUTVIKLING – VERVING i Askøy RK</vt:lpstr>
      <vt:lpstr>PR – KOMMUNIKASJON:  John Ivar og Helge</vt:lpstr>
      <vt:lpstr>UNGDOMSARBEID:  Brith og Giske (Liv?)</vt:lpstr>
      <vt:lpstr>TRF – Internasjonale prosjekt:   Helge og Asbjørn</vt:lpstr>
      <vt:lpstr>LOKALE PROSJEKT</vt:lpstr>
      <vt:lpstr>Økonomi</vt:lpstr>
      <vt:lpstr>Å VÆRE PRESIDENT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Internasjonale prosjekt TRF</dc:title>
  <dc:creator>Eli Lexander</dc:creator>
  <cp:lastModifiedBy>Eli Lexander</cp:lastModifiedBy>
  <cp:revision>42</cp:revision>
  <dcterms:created xsi:type="dcterms:W3CDTF">2021-09-17T11:13:04Z</dcterms:created>
  <dcterms:modified xsi:type="dcterms:W3CDTF">2022-06-08T09:17:39Z</dcterms:modified>
</cp:coreProperties>
</file>