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30"/>
  </p:notesMasterIdLst>
  <p:sldIdLst>
    <p:sldId id="256" r:id="rId2"/>
    <p:sldId id="287" r:id="rId3"/>
    <p:sldId id="288" r:id="rId4"/>
    <p:sldId id="274" r:id="rId5"/>
    <p:sldId id="281" r:id="rId6"/>
    <p:sldId id="297" r:id="rId7"/>
    <p:sldId id="276" r:id="rId8"/>
    <p:sldId id="293" r:id="rId9"/>
    <p:sldId id="265" r:id="rId10"/>
    <p:sldId id="294" r:id="rId11"/>
    <p:sldId id="266" r:id="rId12"/>
    <p:sldId id="291" r:id="rId13"/>
    <p:sldId id="268" r:id="rId14"/>
    <p:sldId id="277" r:id="rId15"/>
    <p:sldId id="275" r:id="rId16"/>
    <p:sldId id="283" r:id="rId17"/>
    <p:sldId id="292" r:id="rId18"/>
    <p:sldId id="298" r:id="rId19"/>
    <p:sldId id="299" r:id="rId20"/>
    <p:sldId id="296" r:id="rId21"/>
    <p:sldId id="271" r:id="rId22"/>
    <p:sldId id="279" r:id="rId23"/>
    <p:sldId id="282" r:id="rId24"/>
    <p:sldId id="295" r:id="rId25"/>
    <p:sldId id="301" r:id="rId26"/>
    <p:sldId id="300" r:id="rId27"/>
    <p:sldId id="272" r:id="rId28"/>
    <p:sldId id="27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9" autoAdjust="0"/>
    <p:restoredTop sz="85602" autoAdjust="0"/>
  </p:normalViewPr>
  <p:slideViewPr>
    <p:cSldViewPr snapToGrid="0">
      <p:cViewPr varScale="1">
        <p:scale>
          <a:sx n="59" d="100"/>
          <a:sy n="59" d="100"/>
        </p:scale>
        <p:origin x="15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167A3-898B-42F1-9803-00C4091BEAF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b-NO"/>
        </a:p>
      </dgm:t>
    </dgm:pt>
    <dgm:pt modelId="{544F61F3-498E-453A-A372-8E22D8892F7A}">
      <dgm:prSet phldrT="[Tekst]" custT="1"/>
      <dgm:spPr/>
      <dgm:t>
        <a:bodyPr/>
        <a:lstStyle/>
        <a:p>
          <a:r>
            <a:rPr lang="nb-NO" sz="1100" dirty="0" smtClean="0">
              <a:latin typeface="Georgia" panose="02040502050405020303" pitchFamily="18" charset="0"/>
            </a:rPr>
            <a:t>Barn og unge</a:t>
          </a:r>
          <a:endParaRPr lang="nb-NO" sz="1100" dirty="0">
            <a:latin typeface="Georgia" panose="02040502050405020303" pitchFamily="18" charset="0"/>
          </a:endParaRPr>
        </a:p>
      </dgm:t>
    </dgm:pt>
    <dgm:pt modelId="{5A8178EC-0DF9-454F-B955-53D2B048DCB3}" type="parTrans" cxnId="{02A5D292-66A5-4FAA-B18B-FAC367124AA0}">
      <dgm:prSet/>
      <dgm:spPr/>
      <dgm:t>
        <a:bodyPr/>
        <a:lstStyle/>
        <a:p>
          <a:endParaRPr lang="nb-NO"/>
        </a:p>
      </dgm:t>
    </dgm:pt>
    <dgm:pt modelId="{1D597F39-802F-4392-8FF8-D0DE505F5142}" type="sibTrans" cxnId="{02A5D292-66A5-4FAA-B18B-FAC367124AA0}">
      <dgm:prSet/>
      <dgm:spPr/>
      <dgm:t>
        <a:bodyPr/>
        <a:lstStyle/>
        <a:p>
          <a:endParaRPr lang="nb-NO"/>
        </a:p>
      </dgm:t>
    </dgm:pt>
    <dgm:pt modelId="{A8E99712-3500-43E8-89FA-F47A7DCE9531}">
      <dgm:prSet phldrT="[Tekst]" custT="1"/>
      <dgm:spPr/>
      <dgm:t>
        <a:bodyPr/>
        <a:lstStyle/>
        <a:p>
          <a:r>
            <a:rPr lang="nb-NO" sz="1100" dirty="0" smtClean="0">
              <a:latin typeface="Georgia" panose="02040502050405020303" pitchFamily="18" charset="0"/>
            </a:rPr>
            <a:t>BUA Askøy</a:t>
          </a:r>
          <a:endParaRPr lang="nb-NO" sz="1100" dirty="0">
            <a:latin typeface="Georgia" panose="02040502050405020303" pitchFamily="18" charset="0"/>
          </a:endParaRPr>
        </a:p>
      </dgm:t>
    </dgm:pt>
    <dgm:pt modelId="{0362A5CA-021B-4996-9E1D-172847B8C657}" type="parTrans" cxnId="{1514BDD6-B11F-40E9-A7C6-BE428F90813B}">
      <dgm:prSet/>
      <dgm:spPr/>
      <dgm:t>
        <a:bodyPr/>
        <a:lstStyle/>
        <a:p>
          <a:endParaRPr lang="nb-NO"/>
        </a:p>
      </dgm:t>
    </dgm:pt>
    <dgm:pt modelId="{D2A9E609-E8B6-406D-A190-6EB87CD404ED}" type="sibTrans" cxnId="{1514BDD6-B11F-40E9-A7C6-BE428F90813B}">
      <dgm:prSet/>
      <dgm:spPr/>
      <dgm:t>
        <a:bodyPr/>
        <a:lstStyle/>
        <a:p>
          <a:endParaRPr lang="nb-NO"/>
        </a:p>
      </dgm:t>
    </dgm:pt>
    <dgm:pt modelId="{BF42FE6C-E4DD-4B1D-9F12-50C536E78FD0}">
      <dgm:prSet phldrT="[Tekst]" custT="1"/>
      <dgm:spPr/>
      <dgm:t>
        <a:bodyPr/>
        <a:lstStyle/>
        <a:p>
          <a:r>
            <a:rPr lang="nb-NO" sz="1100" dirty="0" smtClean="0">
              <a:latin typeface="Georgia" panose="02040502050405020303" pitchFamily="18" charset="0"/>
            </a:rPr>
            <a:t>Møteplassen: kafé for unge voksne</a:t>
          </a:r>
          <a:endParaRPr lang="nb-NO" sz="1100" dirty="0">
            <a:latin typeface="Georgia" panose="02040502050405020303" pitchFamily="18" charset="0"/>
          </a:endParaRPr>
        </a:p>
      </dgm:t>
    </dgm:pt>
    <dgm:pt modelId="{48EB6CE9-2E75-4B27-9DB6-5F62321BDFC7}" type="parTrans" cxnId="{6148EEDF-6C2A-4B4C-8D36-24ACA22DBE57}">
      <dgm:prSet/>
      <dgm:spPr/>
      <dgm:t>
        <a:bodyPr/>
        <a:lstStyle/>
        <a:p>
          <a:endParaRPr lang="nb-NO"/>
        </a:p>
      </dgm:t>
    </dgm:pt>
    <dgm:pt modelId="{81566F81-442A-4EBA-BC0B-1290A2D99F15}" type="sibTrans" cxnId="{6148EEDF-6C2A-4B4C-8D36-24ACA22DBE57}">
      <dgm:prSet/>
      <dgm:spPr/>
      <dgm:t>
        <a:bodyPr/>
        <a:lstStyle/>
        <a:p>
          <a:endParaRPr lang="nb-NO"/>
        </a:p>
      </dgm:t>
    </dgm:pt>
    <dgm:pt modelId="{4C090F4E-97EF-472F-AE5B-3D35B15701C1}">
      <dgm:prSet phldrT="[Tekst]" custT="1"/>
      <dgm:spPr/>
      <dgm:t>
        <a:bodyPr/>
        <a:lstStyle/>
        <a:p>
          <a:r>
            <a:rPr lang="nb-NO" sz="1100" dirty="0" smtClean="0">
              <a:latin typeface="Georgia" panose="02040502050405020303" pitchFamily="18" charset="0"/>
            </a:rPr>
            <a:t>Integrering og inkludering</a:t>
          </a:r>
          <a:endParaRPr lang="nb-NO" sz="1100" dirty="0">
            <a:latin typeface="Georgia" panose="02040502050405020303" pitchFamily="18" charset="0"/>
          </a:endParaRPr>
        </a:p>
      </dgm:t>
    </dgm:pt>
    <dgm:pt modelId="{80436D36-C902-4D91-9075-735E0AD6EB1C}" type="parTrans" cxnId="{15539234-20EF-48DA-B9B9-F481C7BDE217}">
      <dgm:prSet/>
      <dgm:spPr/>
      <dgm:t>
        <a:bodyPr/>
        <a:lstStyle/>
        <a:p>
          <a:endParaRPr lang="nb-NO"/>
        </a:p>
      </dgm:t>
    </dgm:pt>
    <dgm:pt modelId="{5B2CD28F-6537-4A15-A2D5-9CD8C3AAEFB8}" type="sibTrans" cxnId="{15539234-20EF-48DA-B9B9-F481C7BDE217}">
      <dgm:prSet/>
      <dgm:spPr/>
      <dgm:t>
        <a:bodyPr/>
        <a:lstStyle/>
        <a:p>
          <a:endParaRPr lang="nb-NO"/>
        </a:p>
      </dgm:t>
    </dgm:pt>
    <dgm:pt modelId="{EBA4853F-0207-4B67-9DEC-FFCCD804889D}">
      <dgm:prSet phldrT="[Tekst]" custT="1"/>
      <dgm:spPr/>
      <dgm:t>
        <a:bodyPr/>
        <a:lstStyle/>
        <a:p>
          <a:r>
            <a:rPr lang="nb-NO" sz="1100" dirty="0" smtClean="0">
              <a:latin typeface="Georgia" panose="02040502050405020303" pitchFamily="18" charset="0"/>
            </a:rPr>
            <a:t>Kvinnekafé sammen med Røde Kors</a:t>
          </a:r>
          <a:endParaRPr lang="nb-NO" sz="1100" dirty="0">
            <a:latin typeface="Georgia" panose="02040502050405020303" pitchFamily="18" charset="0"/>
          </a:endParaRPr>
        </a:p>
      </dgm:t>
    </dgm:pt>
    <dgm:pt modelId="{A95045A7-9F5E-42D0-8B36-FB32566A697E}" type="parTrans" cxnId="{19008A90-CCD3-49B0-A56F-2635953560F2}">
      <dgm:prSet/>
      <dgm:spPr/>
      <dgm:t>
        <a:bodyPr/>
        <a:lstStyle/>
        <a:p>
          <a:endParaRPr lang="nb-NO"/>
        </a:p>
      </dgm:t>
    </dgm:pt>
    <dgm:pt modelId="{8986E97D-473F-40E8-B975-49F8C5AB056F}" type="sibTrans" cxnId="{19008A90-CCD3-49B0-A56F-2635953560F2}">
      <dgm:prSet/>
      <dgm:spPr/>
      <dgm:t>
        <a:bodyPr/>
        <a:lstStyle/>
        <a:p>
          <a:endParaRPr lang="nb-NO"/>
        </a:p>
      </dgm:t>
    </dgm:pt>
    <dgm:pt modelId="{17C99E77-E534-4262-B406-064353AD778D}">
      <dgm:prSet phldrT="[Tekst]" custT="1"/>
      <dgm:spPr/>
      <dgm:t>
        <a:bodyPr/>
        <a:lstStyle/>
        <a:p>
          <a:r>
            <a:rPr lang="nb-NO" sz="1100" dirty="0" smtClean="0">
              <a:latin typeface="Georgia" panose="02040502050405020303" pitchFamily="18" charset="0"/>
            </a:rPr>
            <a:t>Kvinner kan – nettverk for minoritetskvinner</a:t>
          </a:r>
          <a:endParaRPr lang="nb-NO" sz="1100" dirty="0">
            <a:latin typeface="Georgia" panose="02040502050405020303" pitchFamily="18" charset="0"/>
          </a:endParaRPr>
        </a:p>
      </dgm:t>
    </dgm:pt>
    <dgm:pt modelId="{4B70D28E-850C-4952-93EC-403E84CDE5ED}" type="parTrans" cxnId="{33D68AFE-5D28-48F1-B0E2-A2FB7F6C9568}">
      <dgm:prSet/>
      <dgm:spPr/>
      <dgm:t>
        <a:bodyPr/>
        <a:lstStyle/>
        <a:p>
          <a:endParaRPr lang="nb-NO"/>
        </a:p>
      </dgm:t>
    </dgm:pt>
    <dgm:pt modelId="{50ADAD22-F6DC-435E-B894-FE16B1423B22}" type="sibTrans" cxnId="{33D68AFE-5D28-48F1-B0E2-A2FB7F6C9568}">
      <dgm:prSet/>
      <dgm:spPr/>
      <dgm:t>
        <a:bodyPr/>
        <a:lstStyle/>
        <a:p>
          <a:endParaRPr lang="nb-NO"/>
        </a:p>
      </dgm:t>
    </dgm:pt>
    <dgm:pt modelId="{B0E90A97-0A0B-41EC-94E2-BE6481559921}">
      <dgm:prSet phldrT="[Tekst]" custT="1"/>
      <dgm:spPr/>
      <dgm:t>
        <a:bodyPr/>
        <a:lstStyle/>
        <a:p>
          <a:r>
            <a:rPr lang="nb-NO" sz="1100" dirty="0" smtClean="0">
              <a:latin typeface="Georgia" panose="02040502050405020303" pitchFamily="18" charset="0"/>
            </a:rPr>
            <a:t>Familieturdagen til Fjellvatn</a:t>
          </a:r>
          <a:endParaRPr lang="nb-NO" sz="1100" dirty="0">
            <a:latin typeface="Georgia" panose="02040502050405020303" pitchFamily="18" charset="0"/>
          </a:endParaRPr>
        </a:p>
      </dgm:t>
    </dgm:pt>
    <dgm:pt modelId="{B530F6B1-55D2-4477-9EA6-641B55C30EBC}" type="parTrans" cxnId="{9A5E6B4F-E2E9-41AB-A2C7-FFC63EC22BFC}">
      <dgm:prSet/>
      <dgm:spPr/>
      <dgm:t>
        <a:bodyPr/>
        <a:lstStyle/>
        <a:p>
          <a:endParaRPr lang="nb-NO"/>
        </a:p>
      </dgm:t>
    </dgm:pt>
    <dgm:pt modelId="{AA9FE338-5151-4939-87ED-3B0B90389E00}" type="sibTrans" cxnId="{9A5E6B4F-E2E9-41AB-A2C7-FFC63EC22BFC}">
      <dgm:prSet/>
      <dgm:spPr/>
      <dgm:t>
        <a:bodyPr/>
        <a:lstStyle/>
        <a:p>
          <a:endParaRPr lang="nb-NO"/>
        </a:p>
      </dgm:t>
    </dgm:pt>
    <dgm:pt modelId="{DEC81984-C9B4-4860-811A-8D4D84951309}">
      <dgm:prSet phldrT="[Tekst]" custT="1"/>
      <dgm:spPr/>
      <dgm:t>
        <a:bodyPr/>
        <a:lstStyle/>
        <a:p>
          <a:r>
            <a:rPr lang="nb-NO" sz="1100" dirty="0" smtClean="0">
              <a:latin typeface="Georgia" panose="02040502050405020303" pitchFamily="18" charset="0"/>
            </a:rPr>
            <a:t>TV-aksjonen </a:t>
          </a:r>
          <a:endParaRPr lang="nb-NO" sz="1100" dirty="0">
            <a:latin typeface="Georgia" panose="02040502050405020303" pitchFamily="18" charset="0"/>
          </a:endParaRPr>
        </a:p>
      </dgm:t>
    </dgm:pt>
    <dgm:pt modelId="{B7289882-C73F-4463-BA86-052B01EEE6EA}" type="parTrans" cxnId="{36CB830D-9284-41EB-B9D1-81719C59FD3F}">
      <dgm:prSet/>
      <dgm:spPr/>
      <dgm:t>
        <a:bodyPr/>
        <a:lstStyle/>
        <a:p>
          <a:endParaRPr lang="nb-NO"/>
        </a:p>
      </dgm:t>
    </dgm:pt>
    <dgm:pt modelId="{D5548306-96BB-4435-A054-75DF05E3F8EB}" type="sibTrans" cxnId="{36CB830D-9284-41EB-B9D1-81719C59FD3F}">
      <dgm:prSet/>
      <dgm:spPr/>
      <dgm:t>
        <a:bodyPr/>
        <a:lstStyle/>
        <a:p>
          <a:endParaRPr lang="nb-NO"/>
        </a:p>
      </dgm:t>
    </dgm:pt>
    <dgm:pt modelId="{50BB8FA9-EF07-4631-BBC4-C4082265C8DE}" type="pres">
      <dgm:prSet presAssocID="{B54167A3-898B-42F1-9803-00C4091BEAF2}" presName="diagram" presStyleCnt="0">
        <dgm:presLayoutVars>
          <dgm:chPref val="1"/>
          <dgm:dir/>
          <dgm:animOne val="branch"/>
          <dgm:animLvl val="lvl"/>
          <dgm:resizeHandles/>
        </dgm:presLayoutVars>
      </dgm:prSet>
      <dgm:spPr/>
      <dgm:t>
        <a:bodyPr/>
        <a:lstStyle/>
        <a:p>
          <a:endParaRPr lang="nb-NO"/>
        </a:p>
      </dgm:t>
    </dgm:pt>
    <dgm:pt modelId="{DC579A31-1FD8-4CA5-8C02-7B9DF4A82D6F}" type="pres">
      <dgm:prSet presAssocID="{544F61F3-498E-453A-A372-8E22D8892F7A}" presName="root" presStyleCnt="0"/>
      <dgm:spPr/>
    </dgm:pt>
    <dgm:pt modelId="{428F039B-6998-410F-99AF-44C6445B323B}" type="pres">
      <dgm:prSet presAssocID="{544F61F3-498E-453A-A372-8E22D8892F7A}" presName="rootComposite" presStyleCnt="0"/>
      <dgm:spPr/>
    </dgm:pt>
    <dgm:pt modelId="{8540D910-7D48-4B2D-9C23-96317F116E96}" type="pres">
      <dgm:prSet presAssocID="{544F61F3-498E-453A-A372-8E22D8892F7A}" presName="rootText" presStyleLbl="node1" presStyleIdx="0" presStyleCnt="2" custScaleX="114025" custLinFactNeighborX="-1374" custLinFactNeighborY="-116"/>
      <dgm:spPr/>
      <dgm:t>
        <a:bodyPr/>
        <a:lstStyle/>
        <a:p>
          <a:endParaRPr lang="nb-NO"/>
        </a:p>
      </dgm:t>
    </dgm:pt>
    <dgm:pt modelId="{413342DD-36CE-4CA5-9D43-CDDDF5CD0B0C}" type="pres">
      <dgm:prSet presAssocID="{544F61F3-498E-453A-A372-8E22D8892F7A}" presName="rootConnector" presStyleLbl="node1" presStyleIdx="0" presStyleCnt="2"/>
      <dgm:spPr/>
      <dgm:t>
        <a:bodyPr/>
        <a:lstStyle/>
        <a:p>
          <a:endParaRPr lang="nb-NO"/>
        </a:p>
      </dgm:t>
    </dgm:pt>
    <dgm:pt modelId="{ABDDBA5F-DA9B-4D77-AFFE-FB9F06959353}" type="pres">
      <dgm:prSet presAssocID="{544F61F3-498E-453A-A372-8E22D8892F7A}" presName="childShape" presStyleCnt="0"/>
      <dgm:spPr/>
    </dgm:pt>
    <dgm:pt modelId="{6ADE4920-8EF6-4751-887D-D07D137A920F}" type="pres">
      <dgm:prSet presAssocID="{0362A5CA-021B-4996-9E1D-172847B8C657}" presName="Name13" presStyleLbl="parChTrans1D2" presStyleIdx="0" presStyleCnt="6"/>
      <dgm:spPr/>
      <dgm:t>
        <a:bodyPr/>
        <a:lstStyle/>
        <a:p>
          <a:endParaRPr lang="nb-NO"/>
        </a:p>
      </dgm:t>
    </dgm:pt>
    <dgm:pt modelId="{470F0E81-2575-4A8E-B72C-2B6AEC341D7B}" type="pres">
      <dgm:prSet presAssocID="{A8E99712-3500-43E8-89FA-F47A7DCE9531}" presName="childText" presStyleLbl="bgAcc1" presStyleIdx="0" presStyleCnt="6" custLinFactNeighborX="-3471" custLinFactNeighborY="-3967">
        <dgm:presLayoutVars>
          <dgm:bulletEnabled val="1"/>
        </dgm:presLayoutVars>
      </dgm:prSet>
      <dgm:spPr/>
      <dgm:t>
        <a:bodyPr/>
        <a:lstStyle/>
        <a:p>
          <a:endParaRPr lang="nb-NO"/>
        </a:p>
      </dgm:t>
    </dgm:pt>
    <dgm:pt modelId="{3C249FF8-59EE-4A24-9B79-946F9B7E9599}" type="pres">
      <dgm:prSet presAssocID="{48EB6CE9-2E75-4B27-9DB6-5F62321BDFC7}" presName="Name13" presStyleLbl="parChTrans1D2" presStyleIdx="1" presStyleCnt="6"/>
      <dgm:spPr/>
      <dgm:t>
        <a:bodyPr/>
        <a:lstStyle/>
        <a:p>
          <a:endParaRPr lang="nb-NO"/>
        </a:p>
      </dgm:t>
    </dgm:pt>
    <dgm:pt modelId="{90D25A1F-6B90-42DE-8A0B-09F6E7922605}" type="pres">
      <dgm:prSet presAssocID="{BF42FE6C-E4DD-4B1D-9F12-50C536E78FD0}" presName="childText" presStyleLbl="bgAcc1" presStyleIdx="1" presStyleCnt="6" custScaleX="102064">
        <dgm:presLayoutVars>
          <dgm:bulletEnabled val="1"/>
        </dgm:presLayoutVars>
      </dgm:prSet>
      <dgm:spPr/>
      <dgm:t>
        <a:bodyPr/>
        <a:lstStyle/>
        <a:p>
          <a:endParaRPr lang="nb-NO"/>
        </a:p>
      </dgm:t>
    </dgm:pt>
    <dgm:pt modelId="{A2BB1AFC-DCED-4841-A7EE-B10083D2DC9F}" type="pres">
      <dgm:prSet presAssocID="{B530F6B1-55D2-4477-9EA6-641B55C30EBC}" presName="Name13" presStyleLbl="parChTrans1D2" presStyleIdx="2" presStyleCnt="6"/>
      <dgm:spPr/>
      <dgm:t>
        <a:bodyPr/>
        <a:lstStyle/>
        <a:p>
          <a:endParaRPr lang="nb-NO"/>
        </a:p>
      </dgm:t>
    </dgm:pt>
    <dgm:pt modelId="{7A916E93-71CE-4AF8-B90D-ED27480C2611}" type="pres">
      <dgm:prSet presAssocID="{B0E90A97-0A0B-41EC-94E2-BE6481559921}" presName="childText" presStyleLbl="bgAcc1" presStyleIdx="2" presStyleCnt="6" custScaleX="128741">
        <dgm:presLayoutVars>
          <dgm:bulletEnabled val="1"/>
        </dgm:presLayoutVars>
      </dgm:prSet>
      <dgm:spPr/>
      <dgm:t>
        <a:bodyPr/>
        <a:lstStyle/>
        <a:p>
          <a:endParaRPr lang="nb-NO"/>
        </a:p>
      </dgm:t>
    </dgm:pt>
    <dgm:pt modelId="{A8113E90-4BE8-43D7-B21F-58414AD2E652}" type="pres">
      <dgm:prSet presAssocID="{4C090F4E-97EF-472F-AE5B-3D35B15701C1}" presName="root" presStyleCnt="0"/>
      <dgm:spPr/>
    </dgm:pt>
    <dgm:pt modelId="{078824DE-73E5-4214-AA17-77955142DA7C}" type="pres">
      <dgm:prSet presAssocID="{4C090F4E-97EF-472F-AE5B-3D35B15701C1}" presName="rootComposite" presStyleCnt="0"/>
      <dgm:spPr/>
    </dgm:pt>
    <dgm:pt modelId="{3E2C8508-7F84-4718-98CB-6D1A52F20E23}" type="pres">
      <dgm:prSet presAssocID="{4C090F4E-97EF-472F-AE5B-3D35B15701C1}" presName="rootText" presStyleLbl="node1" presStyleIdx="1" presStyleCnt="2" custScaleX="120121"/>
      <dgm:spPr/>
      <dgm:t>
        <a:bodyPr/>
        <a:lstStyle/>
        <a:p>
          <a:endParaRPr lang="nb-NO"/>
        </a:p>
      </dgm:t>
    </dgm:pt>
    <dgm:pt modelId="{BB738FEC-AF05-4257-B3AA-9A5750FCAB18}" type="pres">
      <dgm:prSet presAssocID="{4C090F4E-97EF-472F-AE5B-3D35B15701C1}" presName="rootConnector" presStyleLbl="node1" presStyleIdx="1" presStyleCnt="2"/>
      <dgm:spPr/>
      <dgm:t>
        <a:bodyPr/>
        <a:lstStyle/>
        <a:p>
          <a:endParaRPr lang="nb-NO"/>
        </a:p>
      </dgm:t>
    </dgm:pt>
    <dgm:pt modelId="{4356DEBC-4993-4DEC-84D2-4DA640D26B67}" type="pres">
      <dgm:prSet presAssocID="{4C090F4E-97EF-472F-AE5B-3D35B15701C1}" presName="childShape" presStyleCnt="0"/>
      <dgm:spPr/>
    </dgm:pt>
    <dgm:pt modelId="{7EB7FE1E-50A1-4317-BD69-45664009E836}" type="pres">
      <dgm:prSet presAssocID="{A95045A7-9F5E-42D0-8B36-FB32566A697E}" presName="Name13" presStyleLbl="parChTrans1D2" presStyleIdx="3" presStyleCnt="6"/>
      <dgm:spPr/>
      <dgm:t>
        <a:bodyPr/>
        <a:lstStyle/>
        <a:p>
          <a:endParaRPr lang="nb-NO"/>
        </a:p>
      </dgm:t>
    </dgm:pt>
    <dgm:pt modelId="{268A3F5A-0F07-4ADC-8DF8-D3E0133E9DBF}" type="pres">
      <dgm:prSet presAssocID="{EBA4853F-0207-4B67-9DEC-FFCCD804889D}" presName="childText" presStyleLbl="bgAcc1" presStyleIdx="3" presStyleCnt="6">
        <dgm:presLayoutVars>
          <dgm:bulletEnabled val="1"/>
        </dgm:presLayoutVars>
      </dgm:prSet>
      <dgm:spPr/>
      <dgm:t>
        <a:bodyPr/>
        <a:lstStyle/>
        <a:p>
          <a:endParaRPr lang="nb-NO"/>
        </a:p>
      </dgm:t>
    </dgm:pt>
    <dgm:pt modelId="{E7C815F4-5E15-42D8-87D0-A166FA3ADBB9}" type="pres">
      <dgm:prSet presAssocID="{4B70D28E-850C-4952-93EC-403E84CDE5ED}" presName="Name13" presStyleLbl="parChTrans1D2" presStyleIdx="4" presStyleCnt="6"/>
      <dgm:spPr/>
      <dgm:t>
        <a:bodyPr/>
        <a:lstStyle/>
        <a:p>
          <a:endParaRPr lang="nb-NO"/>
        </a:p>
      </dgm:t>
    </dgm:pt>
    <dgm:pt modelId="{E318742A-68C2-4BB1-96C7-ED900A0C1886}" type="pres">
      <dgm:prSet presAssocID="{17C99E77-E534-4262-B406-064353AD778D}" presName="childText" presStyleLbl="bgAcc1" presStyleIdx="4" presStyleCnt="6">
        <dgm:presLayoutVars>
          <dgm:bulletEnabled val="1"/>
        </dgm:presLayoutVars>
      </dgm:prSet>
      <dgm:spPr/>
      <dgm:t>
        <a:bodyPr/>
        <a:lstStyle/>
        <a:p>
          <a:endParaRPr lang="nb-NO"/>
        </a:p>
      </dgm:t>
    </dgm:pt>
    <dgm:pt modelId="{B52C95C4-92DE-4BFF-A60A-5C3828CC7DD1}" type="pres">
      <dgm:prSet presAssocID="{B7289882-C73F-4463-BA86-052B01EEE6EA}" presName="Name13" presStyleLbl="parChTrans1D2" presStyleIdx="5" presStyleCnt="6"/>
      <dgm:spPr/>
      <dgm:t>
        <a:bodyPr/>
        <a:lstStyle/>
        <a:p>
          <a:endParaRPr lang="nb-NO"/>
        </a:p>
      </dgm:t>
    </dgm:pt>
    <dgm:pt modelId="{CFAA9005-20A7-4F10-91BE-9F372E3D1979}" type="pres">
      <dgm:prSet presAssocID="{DEC81984-C9B4-4860-811A-8D4D84951309}" presName="childText" presStyleLbl="bgAcc1" presStyleIdx="5" presStyleCnt="6">
        <dgm:presLayoutVars>
          <dgm:bulletEnabled val="1"/>
        </dgm:presLayoutVars>
      </dgm:prSet>
      <dgm:spPr/>
      <dgm:t>
        <a:bodyPr/>
        <a:lstStyle/>
        <a:p>
          <a:endParaRPr lang="nb-NO"/>
        </a:p>
      </dgm:t>
    </dgm:pt>
  </dgm:ptLst>
  <dgm:cxnLst>
    <dgm:cxn modelId="{2CC58F97-0493-418C-9299-523975C51B20}" type="presOf" srcId="{DEC81984-C9B4-4860-811A-8D4D84951309}" destId="{CFAA9005-20A7-4F10-91BE-9F372E3D1979}" srcOrd="0" destOrd="0" presId="urn:microsoft.com/office/officeart/2005/8/layout/hierarchy3"/>
    <dgm:cxn modelId="{36CB830D-9284-41EB-B9D1-81719C59FD3F}" srcId="{4C090F4E-97EF-472F-AE5B-3D35B15701C1}" destId="{DEC81984-C9B4-4860-811A-8D4D84951309}" srcOrd="2" destOrd="0" parTransId="{B7289882-C73F-4463-BA86-052B01EEE6EA}" sibTransId="{D5548306-96BB-4435-A054-75DF05E3F8EB}"/>
    <dgm:cxn modelId="{1514BDD6-B11F-40E9-A7C6-BE428F90813B}" srcId="{544F61F3-498E-453A-A372-8E22D8892F7A}" destId="{A8E99712-3500-43E8-89FA-F47A7DCE9531}" srcOrd="0" destOrd="0" parTransId="{0362A5CA-021B-4996-9E1D-172847B8C657}" sibTransId="{D2A9E609-E8B6-406D-A190-6EB87CD404ED}"/>
    <dgm:cxn modelId="{59B12A0C-D78D-42FD-B31E-18C32298427C}" type="presOf" srcId="{B54167A3-898B-42F1-9803-00C4091BEAF2}" destId="{50BB8FA9-EF07-4631-BBC4-C4082265C8DE}" srcOrd="0" destOrd="0" presId="urn:microsoft.com/office/officeart/2005/8/layout/hierarchy3"/>
    <dgm:cxn modelId="{15539234-20EF-48DA-B9B9-F481C7BDE217}" srcId="{B54167A3-898B-42F1-9803-00C4091BEAF2}" destId="{4C090F4E-97EF-472F-AE5B-3D35B15701C1}" srcOrd="1" destOrd="0" parTransId="{80436D36-C902-4D91-9075-735E0AD6EB1C}" sibTransId="{5B2CD28F-6537-4A15-A2D5-9CD8C3AAEFB8}"/>
    <dgm:cxn modelId="{E07E4D4D-6E54-43C4-9674-C3337213E644}" type="presOf" srcId="{B7289882-C73F-4463-BA86-052B01EEE6EA}" destId="{B52C95C4-92DE-4BFF-A60A-5C3828CC7DD1}" srcOrd="0" destOrd="0" presId="urn:microsoft.com/office/officeart/2005/8/layout/hierarchy3"/>
    <dgm:cxn modelId="{19008A90-CCD3-49B0-A56F-2635953560F2}" srcId="{4C090F4E-97EF-472F-AE5B-3D35B15701C1}" destId="{EBA4853F-0207-4B67-9DEC-FFCCD804889D}" srcOrd="0" destOrd="0" parTransId="{A95045A7-9F5E-42D0-8B36-FB32566A697E}" sibTransId="{8986E97D-473F-40E8-B975-49F8C5AB056F}"/>
    <dgm:cxn modelId="{9781B5FA-D815-4225-90A4-AEF358D641A5}" type="presOf" srcId="{0362A5CA-021B-4996-9E1D-172847B8C657}" destId="{6ADE4920-8EF6-4751-887D-D07D137A920F}" srcOrd="0" destOrd="0" presId="urn:microsoft.com/office/officeart/2005/8/layout/hierarchy3"/>
    <dgm:cxn modelId="{DD1BADD8-47D6-49D6-8A58-47D01C3D9B95}" type="presOf" srcId="{EBA4853F-0207-4B67-9DEC-FFCCD804889D}" destId="{268A3F5A-0F07-4ADC-8DF8-D3E0133E9DBF}" srcOrd="0" destOrd="0" presId="urn:microsoft.com/office/officeart/2005/8/layout/hierarchy3"/>
    <dgm:cxn modelId="{5971E3D8-E650-4BE6-BA62-AD8421CE6885}" type="presOf" srcId="{A8E99712-3500-43E8-89FA-F47A7DCE9531}" destId="{470F0E81-2575-4A8E-B72C-2B6AEC341D7B}" srcOrd="0" destOrd="0" presId="urn:microsoft.com/office/officeart/2005/8/layout/hierarchy3"/>
    <dgm:cxn modelId="{613CCCBD-5E44-44C4-8450-F7E0400D54CE}" type="presOf" srcId="{BF42FE6C-E4DD-4B1D-9F12-50C536E78FD0}" destId="{90D25A1F-6B90-42DE-8A0B-09F6E7922605}" srcOrd="0" destOrd="0" presId="urn:microsoft.com/office/officeart/2005/8/layout/hierarchy3"/>
    <dgm:cxn modelId="{237FE147-0E25-4AA5-A51F-DD9023687F0A}" type="presOf" srcId="{4C090F4E-97EF-472F-AE5B-3D35B15701C1}" destId="{BB738FEC-AF05-4257-B3AA-9A5750FCAB18}" srcOrd="1" destOrd="0" presId="urn:microsoft.com/office/officeart/2005/8/layout/hierarchy3"/>
    <dgm:cxn modelId="{4A01F3C1-D509-4465-A618-0B467C155826}" type="presOf" srcId="{4B70D28E-850C-4952-93EC-403E84CDE5ED}" destId="{E7C815F4-5E15-42D8-87D0-A166FA3ADBB9}" srcOrd="0" destOrd="0" presId="urn:microsoft.com/office/officeart/2005/8/layout/hierarchy3"/>
    <dgm:cxn modelId="{F9ED4FC3-5C68-4B7D-9D2F-B4289518079E}" type="presOf" srcId="{A95045A7-9F5E-42D0-8B36-FB32566A697E}" destId="{7EB7FE1E-50A1-4317-BD69-45664009E836}" srcOrd="0" destOrd="0" presId="urn:microsoft.com/office/officeart/2005/8/layout/hierarchy3"/>
    <dgm:cxn modelId="{02A5D292-66A5-4FAA-B18B-FAC367124AA0}" srcId="{B54167A3-898B-42F1-9803-00C4091BEAF2}" destId="{544F61F3-498E-453A-A372-8E22D8892F7A}" srcOrd="0" destOrd="0" parTransId="{5A8178EC-0DF9-454F-B955-53D2B048DCB3}" sibTransId="{1D597F39-802F-4392-8FF8-D0DE505F5142}"/>
    <dgm:cxn modelId="{4762783C-C47C-42A5-A1B9-5DDA78DA6FE1}" type="presOf" srcId="{4C090F4E-97EF-472F-AE5B-3D35B15701C1}" destId="{3E2C8508-7F84-4718-98CB-6D1A52F20E23}" srcOrd="0" destOrd="0" presId="urn:microsoft.com/office/officeart/2005/8/layout/hierarchy3"/>
    <dgm:cxn modelId="{BA187BCF-FE72-4DEE-A476-6152A39CBD70}" type="presOf" srcId="{17C99E77-E534-4262-B406-064353AD778D}" destId="{E318742A-68C2-4BB1-96C7-ED900A0C1886}" srcOrd="0" destOrd="0" presId="urn:microsoft.com/office/officeart/2005/8/layout/hierarchy3"/>
    <dgm:cxn modelId="{5AAC41ED-4A23-4653-B942-4583D5CDE0BE}" type="presOf" srcId="{544F61F3-498E-453A-A372-8E22D8892F7A}" destId="{413342DD-36CE-4CA5-9D43-CDDDF5CD0B0C}" srcOrd="1" destOrd="0" presId="urn:microsoft.com/office/officeart/2005/8/layout/hierarchy3"/>
    <dgm:cxn modelId="{6148EEDF-6C2A-4B4C-8D36-24ACA22DBE57}" srcId="{544F61F3-498E-453A-A372-8E22D8892F7A}" destId="{BF42FE6C-E4DD-4B1D-9F12-50C536E78FD0}" srcOrd="1" destOrd="0" parTransId="{48EB6CE9-2E75-4B27-9DB6-5F62321BDFC7}" sibTransId="{81566F81-442A-4EBA-BC0B-1290A2D99F15}"/>
    <dgm:cxn modelId="{09F2F668-D7C0-4A7C-B6C1-77FB10C09746}" type="presOf" srcId="{48EB6CE9-2E75-4B27-9DB6-5F62321BDFC7}" destId="{3C249FF8-59EE-4A24-9B79-946F9B7E9599}" srcOrd="0" destOrd="0" presId="urn:microsoft.com/office/officeart/2005/8/layout/hierarchy3"/>
    <dgm:cxn modelId="{8129C4B4-CA16-4237-AA28-3AB761BF8A0B}" type="presOf" srcId="{B0E90A97-0A0B-41EC-94E2-BE6481559921}" destId="{7A916E93-71CE-4AF8-B90D-ED27480C2611}" srcOrd="0" destOrd="0" presId="urn:microsoft.com/office/officeart/2005/8/layout/hierarchy3"/>
    <dgm:cxn modelId="{AF08536E-F847-4D31-B1B0-173A9FB611A4}" type="presOf" srcId="{B530F6B1-55D2-4477-9EA6-641B55C30EBC}" destId="{A2BB1AFC-DCED-4841-A7EE-B10083D2DC9F}" srcOrd="0" destOrd="0" presId="urn:microsoft.com/office/officeart/2005/8/layout/hierarchy3"/>
    <dgm:cxn modelId="{33D68AFE-5D28-48F1-B0E2-A2FB7F6C9568}" srcId="{4C090F4E-97EF-472F-AE5B-3D35B15701C1}" destId="{17C99E77-E534-4262-B406-064353AD778D}" srcOrd="1" destOrd="0" parTransId="{4B70D28E-850C-4952-93EC-403E84CDE5ED}" sibTransId="{50ADAD22-F6DC-435E-B894-FE16B1423B22}"/>
    <dgm:cxn modelId="{5F960B89-C3E1-4747-80B2-DBF189CD7E29}" type="presOf" srcId="{544F61F3-498E-453A-A372-8E22D8892F7A}" destId="{8540D910-7D48-4B2D-9C23-96317F116E96}" srcOrd="0" destOrd="0" presId="urn:microsoft.com/office/officeart/2005/8/layout/hierarchy3"/>
    <dgm:cxn modelId="{9A5E6B4F-E2E9-41AB-A2C7-FFC63EC22BFC}" srcId="{544F61F3-498E-453A-A372-8E22D8892F7A}" destId="{B0E90A97-0A0B-41EC-94E2-BE6481559921}" srcOrd="2" destOrd="0" parTransId="{B530F6B1-55D2-4477-9EA6-641B55C30EBC}" sibTransId="{AA9FE338-5151-4939-87ED-3B0B90389E00}"/>
    <dgm:cxn modelId="{D877548F-A12C-4F9D-82E9-DB2F6FB49F17}" type="presParOf" srcId="{50BB8FA9-EF07-4631-BBC4-C4082265C8DE}" destId="{DC579A31-1FD8-4CA5-8C02-7B9DF4A82D6F}" srcOrd="0" destOrd="0" presId="urn:microsoft.com/office/officeart/2005/8/layout/hierarchy3"/>
    <dgm:cxn modelId="{C53EDE9E-771D-4E84-BE80-D677AEA3D835}" type="presParOf" srcId="{DC579A31-1FD8-4CA5-8C02-7B9DF4A82D6F}" destId="{428F039B-6998-410F-99AF-44C6445B323B}" srcOrd="0" destOrd="0" presId="urn:microsoft.com/office/officeart/2005/8/layout/hierarchy3"/>
    <dgm:cxn modelId="{6F850BBB-0EC0-4266-A9F6-3E0783D59BC8}" type="presParOf" srcId="{428F039B-6998-410F-99AF-44C6445B323B}" destId="{8540D910-7D48-4B2D-9C23-96317F116E96}" srcOrd="0" destOrd="0" presId="urn:microsoft.com/office/officeart/2005/8/layout/hierarchy3"/>
    <dgm:cxn modelId="{3E42C4B9-5F97-44C6-98B7-B94E2FC61FE5}" type="presParOf" srcId="{428F039B-6998-410F-99AF-44C6445B323B}" destId="{413342DD-36CE-4CA5-9D43-CDDDF5CD0B0C}" srcOrd="1" destOrd="0" presId="urn:microsoft.com/office/officeart/2005/8/layout/hierarchy3"/>
    <dgm:cxn modelId="{EBE1FFA7-5FFA-42BB-819F-335A5F4B1E69}" type="presParOf" srcId="{DC579A31-1FD8-4CA5-8C02-7B9DF4A82D6F}" destId="{ABDDBA5F-DA9B-4D77-AFFE-FB9F06959353}" srcOrd="1" destOrd="0" presId="urn:microsoft.com/office/officeart/2005/8/layout/hierarchy3"/>
    <dgm:cxn modelId="{C1C89CBF-6C9B-4C97-94C5-CADCA29EDA95}" type="presParOf" srcId="{ABDDBA5F-DA9B-4D77-AFFE-FB9F06959353}" destId="{6ADE4920-8EF6-4751-887D-D07D137A920F}" srcOrd="0" destOrd="0" presId="urn:microsoft.com/office/officeart/2005/8/layout/hierarchy3"/>
    <dgm:cxn modelId="{F63F0820-62A6-4D8D-A1BD-17CBA848E32D}" type="presParOf" srcId="{ABDDBA5F-DA9B-4D77-AFFE-FB9F06959353}" destId="{470F0E81-2575-4A8E-B72C-2B6AEC341D7B}" srcOrd="1" destOrd="0" presId="urn:microsoft.com/office/officeart/2005/8/layout/hierarchy3"/>
    <dgm:cxn modelId="{AA9D1F48-460C-4252-89E8-D71698DEDA78}" type="presParOf" srcId="{ABDDBA5F-DA9B-4D77-AFFE-FB9F06959353}" destId="{3C249FF8-59EE-4A24-9B79-946F9B7E9599}" srcOrd="2" destOrd="0" presId="urn:microsoft.com/office/officeart/2005/8/layout/hierarchy3"/>
    <dgm:cxn modelId="{15875083-4758-42F7-8619-79699EF573CB}" type="presParOf" srcId="{ABDDBA5F-DA9B-4D77-AFFE-FB9F06959353}" destId="{90D25A1F-6B90-42DE-8A0B-09F6E7922605}" srcOrd="3" destOrd="0" presId="urn:microsoft.com/office/officeart/2005/8/layout/hierarchy3"/>
    <dgm:cxn modelId="{A7D19B5D-3367-4614-B78F-E1945858AA12}" type="presParOf" srcId="{ABDDBA5F-DA9B-4D77-AFFE-FB9F06959353}" destId="{A2BB1AFC-DCED-4841-A7EE-B10083D2DC9F}" srcOrd="4" destOrd="0" presId="urn:microsoft.com/office/officeart/2005/8/layout/hierarchy3"/>
    <dgm:cxn modelId="{4EC894B5-5D41-48F9-80AC-8BA3B57D8F98}" type="presParOf" srcId="{ABDDBA5F-DA9B-4D77-AFFE-FB9F06959353}" destId="{7A916E93-71CE-4AF8-B90D-ED27480C2611}" srcOrd="5" destOrd="0" presId="urn:microsoft.com/office/officeart/2005/8/layout/hierarchy3"/>
    <dgm:cxn modelId="{D2DBD8D4-28A6-40D7-BB67-B35FD6E40343}" type="presParOf" srcId="{50BB8FA9-EF07-4631-BBC4-C4082265C8DE}" destId="{A8113E90-4BE8-43D7-B21F-58414AD2E652}" srcOrd="1" destOrd="0" presId="urn:microsoft.com/office/officeart/2005/8/layout/hierarchy3"/>
    <dgm:cxn modelId="{8069C5DD-338C-42E4-85F0-90A2BF06389A}" type="presParOf" srcId="{A8113E90-4BE8-43D7-B21F-58414AD2E652}" destId="{078824DE-73E5-4214-AA17-77955142DA7C}" srcOrd="0" destOrd="0" presId="urn:microsoft.com/office/officeart/2005/8/layout/hierarchy3"/>
    <dgm:cxn modelId="{A19BC40F-0449-4828-9CB7-162B81EE81C9}" type="presParOf" srcId="{078824DE-73E5-4214-AA17-77955142DA7C}" destId="{3E2C8508-7F84-4718-98CB-6D1A52F20E23}" srcOrd="0" destOrd="0" presId="urn:microsoft.com/office/officeart/2005/8/layout/hierarchy3"/>
    <dgm:cxn modelId="{EAC9DEA9-B44D-4B89-BA6F-9A94E9C9B32E}" type="presParOf" srcId="{078824DE-73E5-4214-AA17-77955142DA7C}" destId="{BB738FEC-AF05-4257-B3AA-9A5750FCAB18}" srcOrd="1" destOrd="0" presId="urn:microsoft.com/office/officeart/2005/8/layout/hierarchy3"/>
    <dgm:cxn modelId="{0B4B1B2C-DDC1-4603-9CDA-A0B109EAC216}" type="presParOf" srcId="{A8113E90-4BE8-43D7-B21F-58414AD2E652}" destId="{4356DEBC-4993-4DEC-84D2-4DA640D26B67}" srcOrd="1" destOrd="0" presId="urn:microsoft.com/office/officeart/2005/8/layout/hierarchy3"/>
    <dgm:cxn modelId="{774E299E-CAEF-4F75-A431-DCC64E32C2B5}" type="presParOf" srcId="{4356DEBC-4993-4DEC-84D2-4DA640D26B67}" destId="{7EB7FE1E-50A1-4317-BD69-45664009E836}" srcOrd="0" destOrd="0" presId="urn:microsoft.com/office/officeart/2005/8/layout/hierarchy3"/>
    <dgm:cxn modelId="{EE642351-E7B0-4E3F-88F3-8605BD6DBF23}" type="presParOf" srcId="{4356DEBC-4993-4DEC-84D2-4DA640D26B67}" destId="{268A3F5A-0F07-4ADC-8DF8-D3E0133E9DBF}" srcOrd="1" destOrd="0" presId="urn:microsoft.com/office/officeart/2005/8/layout/hierarchy3"/>
    <dgm:cxn modelId="{85B45372-3A7D-43DE-8446-F05866BFC031}" type="presParOf" srcId="{4356DEBC-4993-4DEC-84D2-4DA640D26B67}" destId="{E7C815F4-5E15-42D8-87D0-A166FA3ADBB9}" srcOrd="2" destOrd="0" presId="urn:microsoft.com/office/officeart/2005/8/layout/hierarchy3"/>
    <dgm:cxn modelId="{C334EC02-9ADD-4A5B-8931-1C9920537F6F}" type="presParOf" srcId="{4356DEBC-4993-4DEC-84D2-4DA640D26B67}" destId="{E318742A-68C2-4BB1-96C7-ED900A0C1886}" srcOrd="3" destOrd="0" presId="urn:microsoft.com/office/officeart/2005/8/layout/hierarchy3"/>
    <dgm:cxn modelId="{F5D417B3-1FC7-4BF3-8CC3-F95B8C85EFE7}" type="presParOf" srcId="{4356DEBC-4993-4DEC-84D2-4DA640D26B67}" destId="{B52C95C4-92DE-4BFF-A60A-5C3828CC7DD1}" srcOrd="4" destOrd="0" presId="urn:microsoft.com/office/officeart/2005/8/layout/hierarchy3"/>
    <dgm:cxn modelId="{69A5EC79-9529-41AD-8B9E-C90BF739DB68}" type="presParOf" srcId="{4356DEBC-4993-4DEC-84D2-4DA640D26B67}" destId="{CFAA9005-20A7-4F10-91BE-9F372E3D197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59EFDC-E073-44BD-A44E-8D598C6EDC2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b-NO"/>
        </a:p>
      </dgm:t>
    </dgm:pt>
    <dgm:pt modelId="{33AFA59F-73E7-4D0A-A3A7-F2E52C8D54D7}">
      <dgm:prSet phldrT="[Tekst]" custT="1"/>
      <dgm:spPr/>
      <dgm:t>
        <a:bodyPr/>
        <a:lstStyle/>
        <a:p>
          <a:r>
            <a:rPr lang="nb-NO" sz="1100" dirty="0" smtClean="0">
              <a:latin typeface="Georgia" panose="02040502050405020303" pitchFamily="18" charset="0"/>
            </a:rPr>
            <a:t>Folkehelse</a:t>
          </a:r>
          <a:endParaRPr lang="nb-NO" sz="1100" dirty="0">
            <a:latin typeface="Georgia" panose="02040502050405020303" pitchFamily="18" charset="0"/>
          </a:endParaRPr>
        </a:p>
      </dgm:t>
    </dgm:pt>
    <dgm:pt modelId="{6923DD08-3FC9-4D74-9E9D-C205DB349EE4}" type="parTrans" cxnId="{EA4CEB07-2D0E-49EF-A19A-B4801FD29EA9}">
      <dgm:prSet/>
      <dgm:spPr/>
      <dgm:t>
        <a:bodyPr/>
        <a:lstStyle/>
        <a:p>
          <a:endParaRPr lang="nb-NO"/>
        </a:p>
      </dgm:t>
    </dgm:pt>
    <dgm:pt modelId="{22F7066A-A309-4A30-A58F-09C76E9A2D27}" type="sibTrans" cxnId="{EA4CEB07-2D0E-49EF-A19A-B4801FD29EA9}">
      <dgm:prSet/>
      <dgm:spPr/>
      <dgm:t>
        <a:bodyPr/>
        <a:lstStyle/>
        <a:p>
          <a:endParaRPr lang="nb-NO"/>
        </a:p>
      </dgm:t>
    </dgm:pt>
    <dgm:pt modelId="{3E5099D2-D35E-440E-A1D2-2E1B3ACDE4DA}">
      <dgm:prSet phldrT="[Tekst]" custT="1"/>
      <dgm:spPr/>
      <dgm:t>
        <a:bodyPr/>
        <a:lstStyle/>
        <a:p>
          <a:r>
            <a:rPr lang="nb-NO" sz="1100" dirty="0" smtClean="0">
              <a:latin typeface="Georgia" panose="02040502050405020303" pitchFamily="18" charset="0"/>
            </a:rPr>
            <a:t>Kaffetreff v/Mental Helse</a:t>
          </a:r>
          <a:endParaRPr lang="nb-NO" sz="1100" dirty="0">
            <a:latin typeface="Georgia" panose="02040502050405020303" pitchFamily="18" charset="0"/>
          </a:endParaRPr>
        </a:p>
      </dgm:t>
    </dgm:pt>
    <dgm:pt modelId="{B8A0C006-4726-4AE1-B3F2-9A8289D03C47}" type="parTrans" cxnId="{79326A0A-6C2D-4D32-85E3-61BF5E529EB7}">
      <dgm:prSet/>
      <dgm:spPr/>
      <dgm:t>
        <a:bodyPr/>
        <a:lstStyle/>
        <a:p>
          <a:endParaRPr lang="nb-NO"/>
        </a:p>
      </dgm:t>
    </dgm:pt>
    <dgm:pt modelId="{020D09BD-0D38-4BCA-A009-1B31BE70CADA}" type="sibTrans" cxnId="{79326A0A-6C2D-4D32-85E3-61BF5E529EB7}">
      <dgm:prSet/>
      <dgm:spPr/>
      <dgm:t>
        <a:bodyPr/>
        <a:lstStyle/>
        <a:p>
          <a:endParaRPr lang="nb-NO"/>
        </a:p>
      </dgm:t>
    </dgm:pt>
    <dgm:pt modelId="{3BFB4D34-2D2E-423C-B376-8B8A5319ECF7}">
      <dgm:prSet phldrT="[Tekst]" custT="1"/>
      <dgm:spPr/>
      <dgm:t>
        <a:bodyPr/>
        <a:lstStyle/>
        <a:p>
          <a:r>
            <a:rPr lang="nb-NO" sz="1100" dirty="0" smtClean="0">
              <a:latin typeface="Georgia" panose="02040502050405020303" pitchFamily="18" charset="0"/>
            </a:rPr>
            <a:t>Slaggruppen</a:t>
          </a:r>
          <a:endParaRPr lang="nb-NO" sz="1100" dirty="0">
            <a:latin typeface="Georgia" panose="02040502050405020303" pitchFamily="18" charset="0"/>
          </a:endParaRPr>
        </a:p>
      </dgm:t>
    </dgm:pt>
    <dgm:pt modelId="{3523232E-6F2B-48CD-9D11-E48F74B4F23F}" type="parTrans" cxnId="{E17A20F9-E808-4607-8944-E848D4C825A3}">
      <dgm:prSet/>
      <dgm:spPr/>
      <dgm:t>
        <a:bodyPr/>
        <a:lstStyle/>
        <a:p>
          <a:endParaRPr lang="nb-NO"/>
        </a:p>
      </dgm:t>
    </dgm:pt>
    <dgm:pt modelId="{157BFBB3-56F7-470D-9718-4BC4FC80BAFA}" type="sibTrans" cxnId="{E17A20F9-E808-4607-8944-E848D4C825A3}">
      <dgm:prSet/>
      <dgm:spPr/>
      <dgm:t>
        <a:bodyPr/>
        <a:lstStyle/>
        <a:p>
          <a:endParaRPr lang="nb-NO"/>
        </a:p>
      </dgm:t>
    </dgm:pt>
    <dgm:pt modelId="{E75D39A9-406E-4A44-BE06-1E24BBCF2F26}">
      <dgm:prSet phldrT="[Tekst]" custT="1"/>
      <dgm:spPr/>
      <dgm:t>
        <a:bodyPr/>
        <a:lstStyle/>
        <a:p>
          <a:r>
            <a:rPr lang="nb-NO" sz="1100" dirty="0" smtClean="0">
              <a:latin typeface="Georgia" panose="02040502050405020303" pitchFamily="18" charset="0"/>
            </a:rPr>
            <a:t>Sosialt nettverk</a:t>
          </a:r>
          <a:endParaRPr lang="nb-NO" sz="1100" dirty="0">
            <a:latin typeface="Georgia" panose="02040502050405020303" pitchFamily="18" charset="0"/>
          </a:endParaRPr>
        </a:p>
      </dgm:t>
    </dgm:pt>
    <dgm:pt modelId="{97356C2B-F6CF-4C77-B966-4CA6368EB166}" type="parTrans" cxnId="{97927D1E-48E2-42E0-B734-FF5BD5002961}">
      <dgm:prSet/>
      <dgm:spPr/>
      <dgm:t>
        <a:bodyPr/>
        <a:lstStyle/>
        <a:p>
          <a:endParaRPr lang="nb-NO"/>
        </a:p>
      </dgm:t>
    </dgm:pt>
    <dgm:pt modelId="{10465985-7B36-45A3-850B-816D8978048A}" type="sibTrans" cxnId="{97927D1E-48E2-42E0-B734-FF5BD5002961}">
      <dgm:prSet/>
      <dgm:spPr/>
      <dgm:t>
        <a:bodyPr/>
        <a:lstStyle/>
        <a:p>
          <a:endParaRPr lang="nb-NO"/>
        </a:p>
      </dgm:t>
    </dgm:pt>
    <dgm:pt modelId="{DC2E7EC1-CA31-4E30-B927-909331086654}">
      <dgm:prSet phldrT="[Tekst]" custT="1"/>
      <dgm:spPr/>
      <dgm:t>
        <a:bodyPr/>
        <a:lstStyle/>
        <a:p>
          <a:r>
            <a:rPr lang="nb-NO" sz="1100" dirty="0" smtClean="0">
              <a:latin typeface="Georgia" panose="02040502050405020303" pitchFamily="18" charset="0"/>
            </a:rPr>
            <a:t>Seniortreff</a:t>
          </a:r>
          <a:endParaRPr lang="nb-NO" sz="1100" dirty="0">
            <a:latin typeface="Georgia" panose="02040502050405020303" pitchFamily="18" charset="0"/>
          </a:endParaRPr>
        </a:p>
      </dgm:t>
    </dgm:pt>
    <dgm:pt modelId="{78CE89C6-89DD-4C46-972B-48A3C1E98E07}" type="parTrans" cxnId="{C85B2A2A-3BAD-4A1A-B650-46D67C1F8021}">
      <dgm:prSet/>
      <dgm:spPr/>
      <dgm:t>
        <a:bodyPr/>
        <a:lstStyle/>
        <a:p>
          <a:endParaRPr lang="nb-NO"/>
        </a:p>
      </dgm:t>
    </dgm:pt>
    <dgm:pt modelId="{8189CC5D-AAAC-4A3C-A512-5A68A82A9912}" type="sibTrans" cxnId="{C85B2A2A-3BAD-4A1A-B650-46D67C1F8021}">
      <dgm:prSet/>
      <dgm:spPr/>
      <dgm:t>
        <a:bodyPr/>
        <a:lstStyle/>
        <a:p>
          <a:endParaRPr lang="nb-NO"/>
        </a:p>
      </dgm:t>
    </dgm:pt>
    <dgm:pt modelId="{C6792B4E-E1F6-4004-88B2-3DB1B0A6F6BD}">
      <dgm:prSet phldrT="[Tekst]" custT="1"/>
      <dgm:spPr/>
      <dgm:t>
        <a:bodyPr/>
        <a:lstStyle/>
        <a:p>
          <a:r>
            <a:rPr lang="nb-NO" sz="1100" dirty="0" smtClean="0">
              <a:latin typeface="Georgia" panose="02040502050405020303" pitchFamily="18" charset="0"/>
            </a:rPr>
            <a:t>Aktivitetskafé</a:t>
          </a:r>
          <a:endParaRPr lang="nb-NO" sz="1100" dirty="0">
            <a:latin typeface="Georgia" panose="02040502050405020303" pitchFamily="18" charset="0"/>
          </a:endParaRPr>
        </a:p>
      </dgm:t>
    </dgm:pt>
    <dgm:pt modelId="{7AF83072-C14E-4D54-B391-ADCBC8EA64E4}" type="parTrans" cxnId="{49D140EA-A8BA-4BCD-A866-FC8EC010CBDA}">
      <dgm:prSet/>
      <dgm:spPr/>
      <dgm:t>
        <a:bodyPr/>
        <a:lstStyle/>
        <a:p>
          <a:endParaRPr lang="nb-NO"/>
        </a:p>
      </dgm:t>
    </dgm:pt>
    <dgm:pt modelId="{5ED57E43-0C81-46A1-9C97-54636CC06D85}" type="sibTrans" cxnId="{49D140EA-A8BA-4BCD-A866-FC8EC010CBDA}">
      <dgm:prSet/>
      <dgm:spPr/>
      <dgm:t>
        <a:bodyPr/>
        <a:lstStyle/>
        <a:p>
          <a:endParaRPr lang="nb-NO"/>
        </a:p>
      </dgm:t>
    </dgm:pt>
    <dgm:pt modelId="{6E57C694-F201-44F3-A4A2-D6FF047BA78E}">
      <dgm:prSet phldrT="[Tekst]" custT="1"/>
      <dgm:spPr/>
      <dgm:t>
        <a:bodyPr/>
        <a:lstStyle/>
        <a:p>
          <a:r>
            <a:rPr lang="nb-NO" sz="1100" dirty="0" smtClean="0">
              <a:latin typeface="Georgia" panose="02040502050405020303" pitchFamily="18" charset="0"/>
            </a:rPr>
            <a:t>BUA Askøy</a:t>
          </a:r>
          <a:endParaRPr lang="nb-NO" sz="1100" dirty="0">
            <a:latin typeface="Georgia" panose="02040502050405020303" pitchFamily="18" charset="0"/>
          </a:endParaRPr>
        </a:p>
      </dgm:t>
    </dgm:pt>
    <dgm:pt modelId="{24BFCB02-4807-4307-AF39-FEF5677F7D80}" type="parTrans" cxnId="{092C163F-340F-4072-B7FF-6F4D7FBF59A1}">
      <dgm:prSet/>
      <dgm:spPr/>
      <dgm:t>
        <a:bodyPr/>
        <a:lstStyle/>
        <a:p>
          <a:endParaRPr lang="nb-NO"/>
        </a:p>
      </dgm:t>
    </dgm:pt>
    <dgm:pt modelId="{3E31211D-AD33-444A-ABC5-F4A6E548AA60}" type="sibTrans" cxnId="{092C163F-340F-4072-B7FF-6F4D7FBF59A1}">
      <dgm:prSet/>
      <dgm:spPr/>
      <dgm:t>
        <a:bodyPr/>
        <a:lstStyle/>
        <a:p>
          <a:endParaRPr lang="nb-NO"/>
        </a:p>
      </dgm:t>
    </dgm:pt>
    <dgm:pt modelId="{F0C672EA-237C-4F31-9B82-1543D14AFA2C}">
      <dgm:prSet phldrT="[Tekst]" custT="1"/>
      <dgm:spPr/>
      <dgm:t>
        <a:bodyPr/>
        <a:lstStyle/>
        <a:p>
          <a:r>
            <a:rPr lang="nb-NO" sz="1100" dirty="0" smtClean="0">
              <a:latin typeface="Georgia" panose="02040502050405020303" pitchFamily="18" charset="0"/>
            </a:rPr>
            <a:t>Møteplassen: kafé for unge voksne</a:t>
          </a:r>
          <a:endParaRPr lang="nb-NO" sz="1100" dirty="0">
            <a:latin typeface="Georgia" panose="02040502050405020303" pitchFamily="18" charset="0"/>
          </a:endParaRPr>
        </a:p>
      </dgm:t>
    </dgm:pt>
    <dgm:pt modelId="{744D9B3F-C3C9-443B-A202-F6C156E817B4}" type="parTrans" cxnId="{E32EECF8-0941-46C2-ADF6-C37C76EFA6CC}">
      <dgm:prSet/>
      <dgm:spPr/>
      <dgm:t>
        <a:bodyPr/>
        <a:lstStyle/>
        <a:p>
          <a:endParaRPr lang="nb-NO"/>
        </a:p>
      </dgm:t>
    </dgm:pt>
    <dgm:pt modelId="{9EBCD2B6-E7C6-4346-A30F-F3E2BB0FDED9}" type="sibTrans" cxnId="{E32EECF8-0941-46C2-ADF6-C37C76EFA6CC}">
      <dgm:prSet/>
      <dgm:spPr/>
      <dgm:t>
        <a:bodyPr/>
        <a:lstStyle/>
        <a:p>
          <a:endParaRPr lang="nb-NO"/>
        </a:p>
      </dgm:t>
    </dgm:pt>
    <dgm:pt modelId="{F92A6ED5-D43D-44C9-A041-A134B185C1EF}">
      <dgm:prSet phldrT="[Tekst]" custT="1"/>
      <dgm:spPr/>
      <dgm:t>
        <a:bodyPr/>
        <a:lstStyle/>
        <a:p>
          <a:r>
            <a:rPr lang="nb-NO" sz="1100" dirty="0" smtClean="0">
              <a:latin typeface="Georgia" panose="02040502050405020303" pitchFamily="18" charset="0"/>
            </a:rPr>
            <a:t>Verdensdagen for psykisk helse 1.oktober</a:t>
          </a:r>
          <a:endParaRPr lang="nb-NO" sz="1100" dirty="0">
            <a:latin typeface="Georgia" panose="02040502050405020303" pitchFamily="18" charset="0"/>
          </a:endParaRPr>
        </a:p>
      </dgm:t>
    </dgm:pt>
    <dgm:pt modelId="{566388D2-5759-4746-B636-A8AA5CBD8689}" type="parTrans" cxnId="{FEA2AA50-E24C-46D7-8ADF-AD260A698B38}">
      <dgm:prSet/>
      <dgm:spPr/>
      <dgm:t>
        <a:bodyPr/>
        <a:lstStyle/>
        <a:p>
          <a:endParaRPr lang="nb-NO"/>
        </a:p>
      </dgm:t>
    </dgm:pt>
    <dgm:pt modelId="{244B34B3-95D5-46AC-BBF2-5F22B741D40A}" type="sibTrans" cxnId="{FEA2AA50-E24C-46D7-8ADF-AD260A698B38}">
      <dgm:prSet/>
      <dgm:spPr/>
      <dgm:t>
        <a:bodyPr/>
        <a:lstStyle/>
        <a:p>
          <a:endParaRPr lang="nb-NO"/>
        </a:p>
      </dgm:t>
    </dgm:pt>
    <dgm:pt modelId="{91B9B031-7650-451D-B25D-B1C4B5434223}">
      <dgm:prSet phldrT="[Tekst]" custT="1"/>
      <dgm:spPr/>
      <dgm:t>
        <a:bodyPr/>
        <a:lstStyle/>
        <a:p>
          <a:r>
            <a:rPr lang="nb-NO" sz="1100" dirty="0" smtClean="0">
              <a:latin typeface="Georgia" panose="02040502050405020303" pitchFamily="18" charset="0"/>
            </a:rPr>
            <a:t>Datahjelp</a:t>
          </a:r>
          <a:endParaRPr lang="nb-NO" sz="1100" dirty="0">
            <a:latin typeface="Georgia" panose="02040502050405020303" pitchFamily="18" charset="0"/>
          </a:endParaRPr>
        </a:p>
      </dgm:t>
    </dgm:pt>
    <dgm:pt modelId="{ABB9FFE3-388C-4050-9DB7-1B18E7854B03}" type="parTrans" cxnId="{65B23C0F-D645-45F3-9A6C-0A020234A820}">
      <dgm:prSet/>
      <dgm:spPr/>
      <dgm:t>
        <a:bodyPr/>
        <a:lstStyle/>
        <a:p>
          <a:endParaRPr lang="nb-NO"/>
        </a:p>
      </dgm:t>
    </dgm:pt>
    <dgm:pt modelId="{73C6628A-3F7F-4A7A-BEF4-F84DDA02E90F}" type="sibTrans" cxnId="{65B23C0F-D645-45F3-9A6C-0A020234A820}">
      <dgm:prSet/>
      <dgm:spPr/>
      <dgm:t>
        <a:bodyPr/>
        <a:lstStyle/>
        <a:p>
          <a:endParaRPr lang="nb-NO"/>
        </a:p>
      </dgm:t>
    </dgm:pt>
    <dgm:pt modelId="{A59D9739-9A2F-403D-ABB6-E3D46069A580}" type="pres">
      <dgm:prSet presAssocID="{D559EFDC-E073-44BD-A44E-8D598C6EDC27}" presName="diagram" presStyleCnt="0">
        <dgm:presLayoutVars>
          <dgm:chPref val="1"/>
          <dgm:dir/>
          <dgm:animOne val="branch"/>
          <dgm:animLvl val="lvl"/>
          <dgm:resizeHandles/>
        </dgm:presLayoutVars>
      </dgm:prSet>
      <dgm:spPr/>
      <dgm:t>
        <a:bodyPr/>
        <a:lstStyle/>
        <a:p>
          <a:endParaRPr lang="nb-NO"/>
        </a:p>
      </dgm:t>
    </dgm:pt>
    <dgm:pt modelId="{A93B3073-26F0-4C05-9D6F-8533AF968F2E}" type="pres">
      <dgm:prSet presAssocID="{33AFA59F-73E7-4D0A-A3A7-F2E52C8D54D7}" presName="root" presStyleCnt="0"/>
      <dgm:spPr/>
    </dgm:pt>
    <dgm:pt modelId="{5608CC97-BDC9-4CDB-AF4F-BC07C9861A60}" type="pres">
      <dgm:prSet presAssocID="{33AFA59F-73E7-4D0A-A3A7-F2E52C8D54D7}" presName="rootComposite" presStyleCnt="0"/>
      <dgm:spPr/>
    </dgm:pt>
    <dgm:pt modelId="{8FA452A6-9AED-4827-8CD9-48D17493930A}" type="pres">
      <dgm:prSet presAssocID="{33AFA59F-73E7-4D0A-A3A7-F2E52C8D54D7}" presName="rootText" presStyleLbl="node1" presStyleIdx="0" presStyleCnt="2" custScaleX="131845"/>
      <dgm:spPr/>
      <dgm:t>
        <a:bodyPr/>
        <a:lstStyle/>
        <a:p>
          <a:endParaRPr lang="nb-NO"/>
        </a:p>
      </dgm:t>
    </dgm:pt>
    <dgm:pt modelId="{63C36EB7-689A-42A7-AB9C-31C9077E8DAD}" type="pres">
      <dgm:prSet presAssocID="{33AFA59F-73E7-4D0A-A3A7-F2E52C8D54D7}" presName="rootConnector" presStyleLbl="node1" presStyleIdx="0" presStyleCnt="2"/>
      <dgm:spPr/>
      <dgm:t>
        <a:bodyPr/>
        <a:lstStyle/>
        <a:p>
          <a:endParaRPr lang="nb-NO"/>
        </a:p>
      </dgm:t>
    </dgm:pt>
    <dgm:pt modelId="{C96AEB0B-6FDC-4851-A842-2FDAC5B5185C}" type="pres">
      <dgm:prSet presAssocID="{33AFA59F-73E7-4D0A-A3A7-F2E52C8D54D7}" presName="childShape" presStyleCnt="0"/>
      <dgm:spPr/>
    </dgm:pt>
    <dgm:pt modelId="{4385FE6F-4C23-4587-95DA-DB0B430C8C18}" type="pres">
      <dgm:prSet presAssocID="{B8A0C006-4726-4AE1-B3F2-9A8289D03C47}" presName="Name13" presStyleLbl="parChTrans1D2" presStyleIdx="0" presStyleCnt="8"/>
      <dgm:spPr/>
      <dgm:t>
        <a:bodyPr/>
        <a:lstStyle/>
        <a:p>
          <a:endParaRPr lang="nb-NO"/>
        </a:p>
      </dgm:t>
    </dgm:pt>
    <dgm:pt modelId="{089509E0-3FC5-465B-B340-2BE2D92883C2}" type="pres">
      <dgm:prSet presAssocID="{3E5099D2-D35E-440E-A1D2-2E1B3ACDE4DA}" presName="childText" presStyleLbl="bgAcc1" presStyleIdx="0" presStyleCnt="8" custScaleX="139789">
        <dgm:presLayoutVars>
          <dgm:bulletEnabled val="1"/>
        </dgm:presLayoutVars>
      </dgm:prSet>
      <dgm:spPr/>
      <dgm:t>
        <a:bodyPr/>
        <a:lstStyle/>
        <a:p>
          <a:endParaRPr lang="nb-NO"/>
        </a:p>
      </dgm:t>
    </dgm:pt>
    <dgm:pt modelId="{4AB857CE-AE52-493A-8700-0949262F4360}" type="pres">
      <dgm:prSet presAssocID="{3523232E-6F2B-48CD-9D11-E48F74B4F23F}" presName="Name13" presStyleLbl="parChTrans1D2" presStyleIdx="1" presStyleCnt="8"/>
      <dgm:spPr/>
      <dgm:t>
        <a:bodyPr/>
        <a:lstStyle/>
        <a:p>
          <a:endParaRPr lang="nb-NO"/>
        </a:p>
      </dgm:t>
    </dgm:pt>
    <dgm:pt modelId="{28510CE6-655D-4EF5-99CE-07C67FF7E2CE}" type="pres">
      <dgm:prSet presAssocID="{3BFB4D34-2D2E-423C-B376-8B8A5319ECF7}" presName="childText" presStyleLbl="bgAcc1" presStyleIdx="1" presStyleCnt="8" custScaleX="138925">
        <dgm:presLayoutVars>
          <dgm:bulletEnabled val="1"/>
        </dgm:presLayoutVars>
      </dgm:prSet>
      <dgm:spPr/>
      <dgm:t>
        <a:bodyPr/>
        <a:lstStyle/>
        <a:p>
          <a:endParaRPr lang="nb-NO"/>
        </a:p>
      </dgm:t>
    </dgm:pt>
    <dgm:pt modelId="{E04F6C58-3311-4756-8690-13BB10B6009D}" type="pres">
      <dgm:prSet presAssocID="{24BFCB02-4807-4307-AF39-FEF5677F7D80}" presName="Name13" presStyleLbl="parChTrans1D2" presStyleIdx="2" presStyleCnt="8"/>
      <dgm:spPr/>
      <dgm:t>
        <a:bodyPr/>
        <a:lstStyle/>
        <a:p>
          <a:endParaRPr lang="nb-NO"/>
        </a:p>
      </dgm:t>
    </dgm:pt>
    <dgm:pt modelId="{367327F7-8AD1-4E10-9BC5-7B2BEFCFE106}" type="pres">
      <dgm:prSet presAssocID="{6E57C694-F201-44F3-A4A2-D6FF047BA78E}" presName="childText" presStyleLbl="bgAcc1" presStyleIdx="2" presStyleCnt="8" custScaleX="140876">
        <dgm:presLayoutVars>
          <dgm:bulletEnabled val="1"/>
        </dgm:presLayoutVars>
      </dgm:prSet>
      <dgm:spPr/>
      <dgm:t>
        <a:bodyPr/>
        <a:lstStyle/>
        <a:p>
          <a:endParaRPr lang="nb-NO"/>
        </a:p>
      </dgm:t>
    </dgm:pt>
    <dgm:pt modelId="{073AE190-8F7D-49DD-8170-2BEC0C0ECFC8}" type="pres">
      <dgm:prSet presAssocID="{566388D2-5759-4746-B636-A8AA5CBD8689}" presName="Name13" presStyleLbl="parChTrans1D2" presStyleIdx="3" presStyleCnt="8"/>
      <dgm:spPr/>
      <dgm:t>
        <a:bodyPr/>
        <a:lstStyle/>
        <a:p>
          <a:endParaRPr lang="nb-NO"/>
        </a:p>
      </dgm:t>
    </dgm:pt>
    <dgm:pt modelId="{2971C38E-BD96-48AD-92C2-C58FF77E7473}" type="pres">
      <dgm:prSet presAssocID="{F92A6ED5-D43D-44C9-A041-A134B185C1EF}" presName="childText" presStyleLbl="bgAcc1" presStyleIdx="3" presStyleCnt="8" custScaleX="143279">
        <dgm:presLayoutVars>
          <dgm:bulletEnabled val="1"/>
        </dgm:presLayoutVars>
      </dgm:prSet>
      <dgm:spPr/>
      <dgm:t>
        <a:bodyPr/>
        <a:lstStyle/>
        <a:p>
          <a:endParaRPr lang="nb-NO"/>
        </a:p>
      </dgm:t>
    </dgm:pt>
    <dgm:pt modelId="{2EB7BC2E-DDC4-4E8B-9D23-ADC0E0D77D06}" type="pres">
      <dgm:prSet presAssocID="{E75D39A9-406E-4A44-BE06-1E24BBCF2F26}" presName="root" presStyleCnt="0"/>
      <dgm:spPr/>
    </dgm:pt>
    <dgm:pt modelId="{1A386E8F-B190-48EE-A07D-C7167AB46EC5}" type="pres">
      <dgm:prSet presAssocID="{E75D39A9-406E-4A44-BE06-1E24BBCF2F26}" presName="rootComposite" presStyleCnt="0"/>
      <dgm:spPr/>
    </dgm:pt>
    <dgm:pt modelId="{E8E0737B-9B4B-4E96-9580-3A2C86D3D8A7}" type="pres">
      <dgm:prSet presAssocID="{E75D39A9-406E-4A44-BE06-1E24BBCF2F26}" presName="rootText" presStyleLbl="node1" presStyleIdx="1" presStyleCnt="2" custScaleX="123381" custLinFactNeighborX="4978" custLinFactNeighborY="269"/>
      <dgm:spPr/>
      <dgm:t>
        <a:bodyPr/>
        <a:lstStyle/>
        <a:p>
          <a:endParaRPr lang="nb-NO"/>
        </a:p>
      </dgm:t>
    </dgm:pt>
    <dgm:pt modelId="{CC57A6AA-89E8-4EAE-821F-E3196C1EB291}" type="pres">
      <dgm:prSet presAssocID="{E75D39A9-406E-4A44-BE06-1E24BBCF2F26}" presName="rootConnector" presStyleLbl="node1" presStyleIdx="1" presStyleCnt="2"/>
      <dgm:spPr/>
      <dgm:t>
        <a:bodyPr/>
        <a:lstStyle/>
        <a:p>
          <a:endParaRPr lang="nb-NO"/>
        </a:p>
      </dgm:t>
    </dgm:pt>
    <dgm:pt modelId="{10E4BCFE-CF18-4725-9F4E-1DB9E48DF5B2}" type="pres">
      <dgm:prSet presAssocID="{E75D39A9-406E-4A44-BE06-1E24BBCF2F26}" presName="childShape" presStyleCnt="0"/>
      <dgm:spPr/>
    </dgm:pt>
    <dgm:pt modelId="{B8237198-1970-45CB-A1D2-5B761BB72066}" type="pres">
      <dgm:prSet presAssocID="{78CE89C6-89DD-4C46-972B-48A3C1E98E07}" presName="Name13" presStyleLbl="parChTrans1D2" presStyleIdx="4" presStyleCnt="8"/>
      <dgm:spPr/>
      <dgm:t>
        <a:bodyPr/>
        <a:lstStyle/>
        <a:p>
          <a:endParaRPr lang="nb-NO"/>
        </a:p>
      </dgm:t>
    </dgm:pt>
    <dgm:pt modelId="{4FD58D1F-16D0-4B4E-83BC-83C4002979B3}" type="pres">
      <dgm:prSet presAssocID="{DC2E7EC1-CA31-4E30-B927-909331086654}" presName="childText" presStyleLbl="bgAcc1" presStyleIdx="4" presStyleCnt="8" custScaleX="112241">
        <dgm:presLayoutVars>
          <dgm:bulletEnabled val="1"/>
        </dgm:presLayoutVars>
      </dgm:prSet>
      <dgm:spPr/>
      <dgm:t>
        <a:bodyPr/>
        <a:lstStyle/>
        <a:p>
          <a:endParaRPr lang="nb-NO"/>
        </a:p>
      </dgm:t>
    </dgm:pt>
    <dgm:pt modelId="{D0B50BE3-6BC4-4168-977A-CC8B2D19D578}" type="pres">
      <dgm:prSet presAssocID="{7AF83072-C14E-4D54-B391-ADCBC8EA64E4}" presName="Name13" presStyleLbl="parChTrans1D2" presStyleIdx="5" presStyleCnt="8"/>
      <dgm:spPr/>
      <dgm:t>
        <a:bodyPr/>
        <a:lstStyle/>
        <a:p>
          <a:endParaRPr lang="nb-NO"/>
        </a:p>
      </dgm:t>
    </dgm:pt>
    <dgm:pt modelId="{BBAD5DBC-C167-4F4E-9222-3E5B0A7ABD95}" type="pres">
      <dgm:prSet presAssocID="{C6792B4E-E1F6-4004-88B2-3DB1B0A6F6BD}" presName="childText" presStyleLbl="bgAcc1" presStyleIdx="5" presStyleCnt="8" custScaleX="116656">
        <dgm:presLayoutVars>
          <dgm:bulletEnabled val="1"/>
        </dgm:presLayoutVars>
      </dgm:prSet>
      <dgm:spPr/>
      <dgm:t>
        <a:bodyPr/>
        <a:lstStyle/>
        <a:p>
          <a:endParaRPr lang="nb-NO"/>
        </a:p>
      </dgm:t>
    </dgm:pt>
    <dgm:pt modelId="{8E45B427-AC7B-40CE-888D-D21A5E0B94F8}" type="pres">
      <dgm:prSet presAssocID="{744D9B3F-C3C9-443B-A202-F6C156E817B4}" presName="Name13" presStyleLbl="parChTrans1D2" presStyleIdx="6" presStyleCnt="8"/>
      <dgm:spPr/>
      <dgm:t>
        <a:bodyPr/>
        <a:lstStyle/>
        <a:p>
          <a:endParaRPr lang="nb-NO"/>
        </a:p>
      </dgm:t>
    </dgm:pt>
    <dgm:pt modelId="{31942A28-6829-409E-BEDE-6707A6A7BEC5}" type="pres">
      <dgm:prSet presAssocID="{F0C672EA-237C-4F31-9B82-1543D14AFA2C}" presName="childText" presStyleLbl="bgAcc1" presStyleIdx="6" presStyleCnt="8" custScaleX="131506">
        <dgm:presLayoutVars>
          <dgm:bulletEnabled val="1"/>
        </dgm:presLayoutVars>
      </dgm:prSet>
      <dgm:spPr/>
      <dgm:t>
        <a:bodyPr/>
        <a:lstStyle/>
        <a:p>
          <a:endParaRPr lang="nb-NO"/>
        </a:p>
      </dgm:t>
    </dgm:pt>
    <dgm:pt modelId="{4B981117-A41F-4C48-B01E-7F1BF70BBD66}" type="pres">
      <dgm:prSet presAssocID="{ABB9FFE3-388C-4050-9DB7-1B18E7854B03}" presName="Name13" presStyleLbl="parChTrans1D2" presStyleIdx="7" presStyleCnt="8"/>
      <dgm:spPr/>
      <dgm:t>
        <a:bodyPr/>
        <a:lstStyle/>
        <a:p>
          <a:endParaRPr lang="nb-NO"/>
        </a:p>
      </dgm:t>
    </dgm:pt>
    <dgm:pt modelId="{B9B68771-7C15-4E54-B5D8-2FEE582693C0}" type="pres">
      <dgm:prSet presAssocID="{91B9B031-7650-451D-B25D-B1C4B5434223}" presName="childText" presStyleLbl="bgAcc1" presStyleIdx="7" presStyleCnt="8" custScaleX="135921">
        <dgm:presLayoutVars>
          <dgm:bulletEnabled val="1"/>
        </dgm:presLayoutVars>
      </dgm:prSet>
      <dgm:spPr/>
      <dgm:t>
        <a:bodyPr/>
        <a:lstStyle/>
        <a:p>
          <a:endParaRPr lang="nb-NO"/>
        </a:p>
      </dgm:t>
    </dgm:pt>
  </dgm:ptLst>
  <dgm:cxnLst>
    <dgm:cxn modelId="{CAA7F4E1-6E64-45CA-9BC1-7F24A7E27244}" type="presOf" srcId="{744D9B3F-C3C9-443B-A202-F6C156E817B4}" destId="{8E45B427-AC7B-40CE-888D-D21A5E0B94F8}" srcOrd="0" destOrd="0" presId="urn:microsoft.com/office/officeart/2005/8/layout/hierarchy3"/>
    <dgm:cxn modelId="{1A82B693-482C-4257-BD86-153DB7A18C3A}" type="presOf" srcId="{7AF83072-C14E-4D54-B391-ADCBC8EA64E4}" destId="{D0B50BE3-6BC4-4168-977A-CC8B2D19D578}" srcOrd="0" destOrd="0" presId="urn:microsoft.com/office/officeart/2005/8/layout/hierarchy3"/>
    <dgm:cxn modelId="{E006C75F-9B26-4293-83B8-E793F12EB32E}" type="presOf" srcId="{566388D2-5759-4746-B636-A8AA5CBD8689}" destId="{073AE190-8F7D-49DD-8170-2BEC0C0ECFC8}" srcOrd="0" destOrd="0" presId="urn:microsoft.com/office/officeart/2005/8/layout/hierarchy3"/>
    <dgm:cxn modelId="{65345045-FD11-452F-B552-0AAF6973B425}" type="presOf" srcId="{F92A6ED5-D43D-44C9-A041-A134B185C1EF}" destId="{2971C38E-BD96-48AD-92C2-C58FF77E7473}" srcOrd="0" destOrd="0" presId="urn:microsoft.com/office/officeart/2005/8/layout/hierarchy3"/>
    <dgm:cxn modelId="{C85B2A2A-3BAD-4A1A-B650-46D67C1F8021}" srcId="{E75D39A9-406E-4A44-BE06-1E24BBCF2F26}" destId="{DC2E7EC1-CA31-4E30-B927-909331086654}" srcOrd="0" destOrd="0" parTransId="{78CE89C6-89DD-4C46-972B-48A3C1E98E07}" sibTransId="{8189CC5D-AAAC-4A3C-A512-5A68A82A9912}"/>
    <dgm:cxn modelId="{D54C0A46-6ECC-4C4C-9D2B-CD260B55300F}" type="presOf" srcId="{33AFA59F-73E7-4D0A-A3A7-F2E52C8D54D7}" destId="{63C36EB7-689A-42A7-AB9C-31C9077E8DAD}" srcOrd="1" destOrd="0" presId="urn:microsoft.com/office/officeart/2005/8/layout/hierarchy3"/>
    <dgm:cxn modelId="{0EF3D100-E83F-4D2F-ACCC-C480B810508C}" type="presOf" srcId="{F0C672EA-237C-4F31-9B82-1543D14AFA2C}" destId="{31942A28-6829-409E-BEDE-6707A6A7BEC5}" srcOrd="0" destOrd="0" presId="urn:microsoft.com/office/officeart/2005/8/layout/hierarchy3"/>
    <dgm:cxn modelId="{79326A0A-6C2D-4D32-85E3-61BF5E529EB7}" srcId="{33AFA59F-73E7-4D0A-A3A7-F2E52C8D54D7}" destId="{3E5099D2-D35E-440E-A1D2-2E1B3ACDE4DA}" srcOrd="0" destOrd="0" parTransId="{B8A0C006-4726-4AE1-B3F2-9A8289D03C47}" sibTransId="{020D09BD-0D38-4BCA-A009-1B31BE70CADA}"/>
    <dgm:cxn modelId="{1B29880C-8D88-487C-88CF-02DE0308B8AB}" type="presOf" srcId="{C6792B4E-E1F6-4004-88B2-3DB1B0A6F6BD}" destId="{BBAD5DBC-C167-4F4E-9222-3E5B0A7ABD95}" srcOrd="0" destOrd="0" presId="urn:microsoft.com/office/officeart/2005/8/layout/hierarchy3"/>
    <dgm:cxn modelId="{401C0B9C-8E0D-4CF9-A83B-90C486905675}" type="presOf" srcId="{E75D39A9-406E-4A44-BE06-1E24BBCF2F26}" destId="{E8E0737B-9B4B-4E96-9580-3A2C86D3D8A7}" srcOrd="0" destOrd="0" presId="urn:microsoft.com/office/officeart/2005/8/layout/hierarchy3"/>
    <dgm:cxn modelId="{FEA2AA50-E24C-46D7-8ADF-AD260A698B38}" srcId="{33AFA59F-73E7-4D0A-A3A7-F2E52C8D54D7}" destId="{F92A6ED5-D43D-44C9-A041-A134B185C1EF}" srcOrd="3" destOrd="0" parTransId="{566388D2-5759-4746-B636-A8AA5CBD8689}" sibTransId="{244B34B3-95D5-46AC-BBF2-5F22B741D40A}"/>
    <dgm:cxn modelId="{092C163F-340F-4072-B7FF-6F4D7FBF59A1}" srcId="{33AFA59F-73E7-4D0A-A3A7-F2E52C8D54D7}" destId="{6E57C694-F201-44F3-A4A2-D6FF047BA78E}" srcOrd="2" destOrd="0" parTransId="{24BFCB02-4807-4307-AF39-FEF5677F7D80}" sibTransId="{3E31211D-AD33-444A-ABC5-F4A6E548AA60}"/>
    <dgm:cxn modelId="{A9E568C3-1B98-41F7-B0EC-8896CD255FCC}" type="presOf" srcId="{DC2E7EC1-CA31-4E30-B927-909331086654}" destId="{4FD58D1F-16D0-4B4E-83BC-83C4002979B3}" srcOrd="0" destOrd="0" presId="urn:microsoft.com/office/officeart/2005/8/layout/hierarchy3"/>
    <dgm:cxn modelId="{C8ED3663-9A54-4ACC-9F01-5A6959114313}" type="presOf" srcId="{3BFB4D34-2D2E-423C-B376-8B8A5319ECF7}" destId="{28510CE6-655D-4EF5-99CE-07C67FF7E2CE}" srcOrd="0" destOrd="0" presId="urn:microsoft.com/office/officeart/2005/8/layout/hierarchy3"/>
    <dgm:cxn modelId="{49D140EA-A8BA-4BCD-A866-FC8EC010CBDA}" srcId="{E75D39A9-406E-4A44-BE06-1E24BBCF2F26}" destId="{C6792B4E-E1F6-4004-88B2-3DB1B0A6F6BD}" srcOrd="1" destOrd="0" parTransId="{7AF83072-C14E-4D54-B391-ADCBC8EA64E4}" sibTransId="{5ED57E43-0C81-46A1-9C97-54636CC06D85}"/>
    <dgm:cxn modelId="{65B23C0F-D645-45F3-9A6C-0A020234A820}" srcId="{E75D39A9-406E-4A44-BE06-1E24BBCF2F26}" destId="{91B9B031-7650-451D-B25D-B1C4B5434223}" srcOrd="3" destOrd="0" parTransId="{ABB9FFE3-388C-4050-9DB7-1B18E7854B03}" sibTransId="{73C6628A-3F7F-4A7A-BEF4-F84DDA02E90F}"/>
    <dgm:cxn modelId="{25C82716-8613-491A-9F15-4FB4F124B961}" type="presOf" srcId="{78CE89C6-89DD-4C46-972B-48A3C1E98E07}" destId="{B8237198-1970-45CB-A1D2-5B761BB72066}" srcOrd="0" destOrd="0" presId="urn:microsoft.com/office/officeart/2005/8/layout/hierarchy3"/>
    <dgm:cxn modelId="{97927D1E-48E2-42E0-B734-FF5BD5002961}" srcId="{D559EFDC-E073-44BD-A44E-8D598C6EDC27}" destId="{E75D39A9-406E-4A44-BE06-1E24BBCF2F26}" srcOrd="1" destOrd="0" parTransId="{97356C2B-F6CF-4C77-B966-4CA6368EB166}" sibTransId="{10465985-7B36-45A3-850B-816D8978048A}"/>
    <dgm:cxn modelId="{C77C1DA2-E56B-438A-B8D0-82C0C07194EA}" type="presOf" srcId="{3E5099D2-D35E-440E-A1D2-2E1B3ACDE4DA}" destId="{089509E0-3FC5-465B-B340-2BE2D92883C2}" srcOrd="0" destOrd="0" presId="urn:microsoft.com/office/officeart/2005/8/layout/hierarchy3"/>
    <dgm:cxn modelId="{1B241798-1802-49F5-9BF5-A1AB670D70C9}" type="presOf" srcId="{D559EFDC-E073-44BD-A44E-8D598C6EDC27}" destId="{A59D9739-9A2F-403D-ABB6-E3D46069A580}" srcOrd="0" destOrd="0" presId="urn:microsoft.com/office/officeart/2005/8/layout/hierarchy3"/>
    <dgm:cxn modelId="{F7ADE4F8-E6AC-4F53-A249-1042E9A6B117}" type="presOf" srcId="{91B9B031-7650-451D-B25D-B1C4B5434223}" destId="{B9B68771-7C15-4E54-B5D8-2FEE582693C0}" srcOrd="0" destOrd="0" presId="urn:microsoft.com/office/officeart/2005/8/layout/hierarchy3"/>
    <dgm:cxn modelId="{C4EF2A01-7B72-44C9-B307-411F77F2EA41}" type="presOf" srcId="{ABB9FFE3-388C-4050-9DB7-1B18E7854B03}" destId="{4B981117-A41F-4C48-B01E-7F1BF70BBD66}" srcOrd="0" destOrd="0" presId="urn:microsoft.com/office/officeart/2005/8/layout/hierarchy3"/>
    <dgm:cxn modelId="{9D1C51E8-7F40-4E48-B2C4-42ECF5478B9D}" type="presOf" srcId="{3523232E-6F2B-48CD-9D11-E48F74B4F23F}" destId="{4AB857CE-AE52-493A-8700-0949262F4360}" srcOrd="0" destOrd="0" presId="urn:microsoft.com/office/officeart/2005/8/layout/hierarchy3"/>
    <dgm:cxn modelId="{3F7AE949-010D-4C6C-9612-4C70A058F735}" type="presOf" srcId="{B8A0C006-4726-4AE1-B3F2-9A8289D03C47}" destId="{4385FE6F-4C23-4587-95DA-DB0B430C8C18}" srcOrd="0" destOrd="0" presId="urn:microsoft.com/office/officeart/2005/8/layout/hierarchy3"/>
    <dgm:cxn modelId="{EA4CEB07-2D0E-49EF-A19A-B4801FD29EA9}" srcId="{D559EFDC-E073-44BD-A44E-8D598C6EDC27}" destId="{33AFA59F-73E7-4D0A-A3A7-F2E52C8D54D7}" srcOrd="0" destOrd="0" parTransId="{6923DD08-3FC9-4D74-9E9D-C205DB349EE4}" sibTransId="{22F7066A-A309-4A30-A58F-09C76E9A2D27}"/>
    <dgm:cxn modelId="{E32EECF8-0941-46C2-ADF6-C37C76EFA6CC}" srcId="{E75D39A9-406E-4A44-BE06-1E24BBCF2F26}" destId="{F0C672EA-237C-4F31-9B82-1543D14AFA2C}" srcOrd="2" destOrd="0" parTransId="{744D9B3F-C3C9-443B-A202-F6C156E817B4}" sibTransId="{9EBCD2B6-E7C6-4346-A30F-F3E2BB0FDED9}"/>
    <dgm:cxn modelId="{68976FE8-86F1-4F19-A972-1C2A81631E61}" type="presOf" srcId="{6E57C694-F201-44F3-A4A2-D6FF047BA78E}" destId="{367327F7-8AD1-4E10-9BC5-7B2BEFCFE106}" srcOrd="0" destOrd="0" presId="urn:microsoft.com/office/officeart/2005/8/layout/hierarchy3"/>
    <dgm:cxn modelId="{E17A20F9-E808-4607-8944-E848D4C825A3}" srcId="{33AFA59F-73E7-4D0A-A3A7-F2E52C8D54D7}" destId="{3BFB4D34-2D2E-423C-B376-8B8A5319ECF7}" srcOrd="1" destOrd="0" parTransId="{3523232E-6F2B-48CD-9D11-E48F74B4F23F}" sibTransId="{157BFBB3-56F7-470D-9718-4BC4FC80BAFA}"/>
    <dgm:cxn modelId="{4E634D17-6181-4EBE-ABA1-4B2BC0609690}" type="presOf" srcId="{33AFA59F-73E7-4D0A-A3A7-F2E52C8D54D7}" destId="{8FA452A6-9AED-4827-8CD9-48D17493930A}" srcOrd="0" destOrd="0" presId="urn:microsoft.com/office/officeart/2005/8/layout/hierarchy3"/>
    <dgm:cxn modelId="{F0B1F39C-9E1D-4A66-B9C7-BFECE1D3C89C}" type="presOf" srcId="{E75D39A9-406E-4A44-BE06-1E24BBCF2F26}" destId="{CC57A6AA-89E8-4EAE-821F-E3196C1EB291}" srcOrd="1" destOrd="0" presId="urn:microsoft.com/office/officeart/2005/8/layout/hierarchy3"/>
    <dgm:cxn modelId="{5942D4DA-6A9A-4404-94D7-BE5FD1E7EC3E}" type="presOf" srcId="{24BFCB02-4807-4307-AF39-FEF5677F7D80}" destId="{E04F6C58-3311-4756-8690-13BB10B6009D}" srcOrd="0" destOrd="0" presId="urn:microsoft.com/office/officeart/2005/8/layout/hierarchy3"/>
    <dgm:cxn modelId="{86582AC6-A469-42EC-8498-671E27003BEF}" type="presParOf" srcId="{A59D9739-9A2F-403D-ABB6-E3D46069A580}" destId="{A93B3073-26F0-4C05-9D6F-8533AF968F2E}" srcOrd="0" destOrd="0" presId="urn:microsoft.com/office/officeart/2005/8/layout/hierarchy3"/>
    <dgm:cxn modelId="{84C34E67-8A4E-44B5-BD67-165FE13C1734}" type="presParOf" srcId="{A93B3073-26F0-4C05-9D6F-8533AF968F2E}" destId="{5608CC97-BDC9-4CDB-AF4F-BC07C9861A60}" srcOrd="0" destOrd="0" presId="urn:microsoft.com/office/officeart/2005/8/layout/hierarchy3"/>
    <dgm:cxn modelId="{A5E512E2-6D64-4C1C-B704-61209AD5B4CA}" type="presParOf" srcId="{5608CC97-BDC9-4CDB-AF4F-BC07C9861A60}" destId="{8FA452A6-9AED-4827-8CD9-48D17493930A}" srcOrd="0" destOrd="0" presId="urn:microsoft.com/office/officeart/2005/8/layout/hierarchy3"/>
    <dgm:cxn modelId="{414D94E2-B4CD-402B-BFA6-E1543D827BF8}" type="presParOf" srcId="{5608CC97-BDC9-4CDB-AF4F-BC07C9861A60}" destId="{63C36EB7-689A-42A7-AB9C-31C9077E8DAD}" srcOrd="1" destOrd="0" presId="urn:microsoft.com/office/officeart/2005/8/layout/hierarchy3"/>
    <dgm:cxn modelId="{00F34CA6-9466-49F0-8875-8814DA1C93E4}" type="presParOf" srcId="{A93B3073-26F0-4C05-9D6F-8533AF968F2E}" destId="{C96AEB0B-6FDC-4851-A842-2FDAC5B5185C}" srcOrd="1" destOrd="0" presId="urn:microsoft.com/office/officeart/2005/8/layout/hierarchy3"/>
    <dgm:cxn modelId="{19CB9E5C-A807-49C3-9048-9508C5EFFF60}" type="presParOf" srcId="{C96AEB0B-6FDC-4851-A842-2FDAC5B5185C}" destId="{4385FE6F-4C23-4587-95DA-DB0B430C8C18}" srcOrd="0" destOrd="0" presId="urn:microsoft.com/office/officeart/2005/8/layout/hierarchy3"/>
    <dgm:cxn modelId="{8161B7A5-3A69-40A1-BCF1-7D0961AF1C20}" type="presParOf" srcId="{C96AEB0B-6FDC-4851-A842-2FDAC5B5185C}" destId="{089509E0-3FC5-465B-B340-2BE2D92883C2}" srcOrd="1" destOrd="0" presId="urn:microsoft.com/office/officeart/2005/8/layout/hierarchy3"/>
    <dgm:cxn modelId="{FCF85469-527B-4F0D-B5F5-78AE54AFC877}" type="presParOf" srcId="{C96AEB0B-6FDC-4851-A842-2FDAC5B5185C}" destId="{4AB857CE-AE52-493A-8700-0949262F4360}" srcOrd="2" destOrd="0" presId="urn:microsoft.com/office/officeart/2005/8/layout/hierarchy3"/>
    <dgm:cxn modelId="{6C740353-A477-4AFC-81C0-1B94672C893C}" type="presParOf" srcId="{C96AEB0B-6FDC-4851-A842-2FDAC5B5185C}" destId="{28510CE6-655D-4EF5-99CE-07C67FF7E2CE}" srcOrd="3" destOrd="0" presId="urn:microsoft.com/office/officeart/2005/8/layout/hierarchy3"/>
    <dgm:cxn modelId="{B5780613-E16B-472F-874C-CB26C72F2F22}" type="presParOf" srcId="{C96AEB0B-6FDC-4851-A842-2FDAC5B5185C}" destId="{E04F6C58-3311-4756-8690-13BB10B6009D}" srcOrd="4" destOrd="0" presId="urn:microsoft.com/office/officeart/2005/8/layout/hierarchy3"/>
    <dgm:cxn modelId="{4623E77C-EA6D-4CF0-8D59-7D50C9B4E80D}" type="presParOf" srcId="{C96AEB0B-6FDC-4851-A842-2FDAC5B5185C}" destId="{367327F7-8AD1-4E10-9BC5-7B2BEFCFE106}" srcOrd="5" destOrd="0" presId="urn:microsoft.com/office/officeart/2005/8/layout/hierarchy3"/>
    <dgm:cxn modelId="{A79E1761-B49F-4544-856C-49C97A54A91B}" type="presParOf" srcId="{C96AEB0B-6FDC-4851-A842-2FDAC5B5185C}" destId="{073AE190-8F7D-49DD-8170-2BEC0C0ECFC8}" srcOrd="6" destOrd="0" presId="urn:microsoft.com/office/officeart/2005/8/layout/hierarchy3"/>
    <dgm:cxn modelId="{D19F5B10-746F-47AD-953B-1CCC7B516739}" type="presParOf" srcId="{C96AEB0B-6FDC-4851-A842-2FDAC5B5185C}" destId="{2971C38E-BD96-48AD-92C2-C58FF77E7473}" srcOrd="7" destOrd="0" presId="urn:microsoft.com/office/officeart/2005/8/layout/hierarchy3"/>
    <dgm:cxn modelId="{D6A8FE94-8BC4-4F7F-A8AC-92A7F1701DD7}" type="presParOf" srcId="{A59D9739-9A2F-403D-ABB6-E3D46069A580}" destId="{2EB7BC2E-DDC4-4E8B-9D23-ADC0E0D77D06}" srcOrd="1" destOrd="0" presId="urn:microsoft.com/office/officeart/2005/8/layout/hierarchy3"/>
    <dgm:cxn modelId="{CDB5931C-B009-4A3E-9CC5-C18BD0F6DB64}" type="presParOf" srcId="{2EB7BC2E-DDC4-4E8B-9D23-ADC0E0D77D06}" destId="{1A386E8F-B190-48EE-A07D-C7167AB46EC5}" srcOrd="0" destOrd="0" presId="urn:microsoft.com/office/officeart/2005/8/layout/hierarchy3"/>
    <dgm:cxn modelId="{47C5DF75-9D42-4688-B1D4-1E63DAA9759E}" type="presParOf" srcId="{1A386E8F-B190-48EE-A07D-C7167AB46EC5}" destId="{E8E0737B-9B4B-4E96-9580-3A2C86D3D8A7}" srcOrd="0" destOrd="0" presId="urn:microsoft.com/office/officeart/2005/8/layout/hierarchy3"/>
    <dgm:cxn modelId="{EA68AFBE-6E10-40E9-8CAF-F27A43EE45D0}" type="presParOf" srcId="{1A386E8F-B190-48EE-A07D-C7167AB46EC5}" destId="{CC57A6AA-89E8-4EAE-821F-E3196C1EB291}" srcOrd="1" destOrd="0" presId="urn:microsoft.com/office/officeart/2005/8/layout/hierarchy3"/>
    <dgm:cxn modelId="{E7AE3C3E-606D-4C36-A2FB-718F54FB478F}" type="presParOf" srcId="{2EB7BC2E-DDC4-4E8B-9D23-ADC0E0D77D06}" destId="{10E4BCFE-CF18-4725-9F4E-1DB9E48DF5B2}" srcOrd="1" destOrd="0" presId="urn:microsoft.com/office/officeart/2005/8/layout/hierarchy3"/>
    <dgm:cxn modelId="{9DE84AF6-0099-4D49-9899-45C9D043AAB4}" type="presParOf" srcId="{10E4BCFE-CF18-4725-9F4E-1DB9E48DF5B2}" destId="{B8237198-1970-45CB-A1D2-5B761BB72066}" srcOrd="0" destOrd="0" presId="urn:microsoft.com/office/officeart/2005/8/layout/hierarchy3"/>
    <dgm:cxn modelId="{76D94083-D5E0-471A-A7D6-932DB00A82B1}" type="presParOf" srcId="{10E4BCFE-CF18-4725-9F4E-1DB9E48DF5B2}" destId="{4FD58D1F-16D0-4B4E-83BC-83C4002979B3}" srcOrd="1" destOrd="0" presId="urn:microsoft.com/office/officeart/2005/8/layout/hierarchy3"/>
    <dgm:cxn modelId="{F20C10A3-7E29-4B33-8FC0-538ECDE0BB60}" type="presParOf" srcId="{10E4BCFE-CF18-4725-9F4E-1DB9E48DF5B2}" destId="{D0B50BE3-6BC4-4168-977A-CC8B2D19D578}" srcOrd="2" destOrd="0" presId="urn:microsoft.com/office/officeart/2005/8/layout/hierarchy3"/>
    <dgm:cxn modelId="{16E32C6E-45AA-4ED8-8262-063020A1A2CD}" type="presParOf" srcId="{10E4BCFE-CF18-4725-9F4E-1DB9E48DF5B2}" destId="{BBAD5DBC-C167-4F4E-9222-3E5B0A7ABD95}" srcOrd="3" destOrd="0" presId="urn:microsoft.com/office/officeart/2005/8/layout/hierarchy3"/>
    <dgm:cxn modelId="{706EDD2B-3117-4EBD-924B-95FD8099F50A}" type="presParOf" srcId="{10E4BCFE-CF18-4725-9F4E-1DB9E48DF5B2}" destId="{8E45B427-AC7B-40CE-888D-D21A5E0B94F8}" srcOrd="4" destOrd="0" presId="urn:microsoft.com/office/officeart/2005/8/layout/hierarchy3"/>
    <dgm:cxn modelId="{47FE31E0-D01E-4AB1-9A8C-387391E04A05}" type="presParOf" srcId="{10E4BCFE-CF18-4725-9F4E-1DB9E48DF5B2}" destId="{31942A28-6829-409E-BEDE-6707A6A7BEC5}" srcOrd="5" destOrd="0" presId="urn:microsoft.com/office/officeart/2005/8/layout/hierarchy3"/>
    <dgm:cxn modelId="{812A02A4-5E56-47C7-B4C6-314824731789}" type="presParOf" srcId="{10E4BCFE-CF18-4725-9F4E-1DB9E48DF5B2}" destId="{4B981117-A41F-4C48-B01E-7F1BF70BBD66}" srcOrd="6" destOrd="0" presId="urn:microsoft.com/office/officeart/2005/8/layout/hierarchy3"/>
    <dgm:cxn modelId="{35656650-78DB-472D-9F63-5D2BBF648962}" type="presParOf" srcId="{10E4BCFE-CF18-4725-9F4E-1DB9E48DF5B2}" destId="{B9B68771-7C15-4E54-B5D8-2FEE582693C0}"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0D910-7D48-4B2D-9C23-96317F116E96}">
      <dsp:nvSpPr>
        <dsp:cNvPr id="0" name=""/>
        <dsp:cNvSpPr/>
      </dsp:nvSpPr>
      <dsp:spPr>
        <a:xfrm>
          <a:off x="61754" y="3"/>
          <a:ext cx="1503915" cy="6594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Barn og unge</a:t>
          </a:r>
          <a:endParaRPr lang="nb-NO" sz="1100" kern="1200" dirty="0">
            <a:latin typeface="Georgia" panose="02040502050405020303" pitchFamily="18" charset="0"/>
          </a:endParaRPr>
        </a:p>
      </dsp:txBody>
      <dsp:txXfrm>
        <a:off x="81069" y="19318"/>
        <a:ext cx="1465285" cy="620837"/>
      </dsp:txXfrm>
    </dsp:sp>
    <dsp:sp modelId="{6ADE4920-8EF6-4751-887D-D07D137A920F}">
      <dsp:nvSpPr>
        <dsp:cNvPr id="0" name=""/>
        <dsp:cNvSpPr/>
      </dsp:nvSpPr>
      <dsp:spPr>
        <a:xfrm>
          <a:off x="212145" y="659471"/>
          <a:ext cx="131889" cy="469204"/>
        </a:xfrm>
        <a:custGeom>
          <a:avLst/>
          <a:gdLst/>
          <a:ahLst/>
          <a:cxnLst/>
          <a:rect l="0" t="0" r="0" b="0"/>
          <a:pathLst>
            <a:path>
              <a:moveTo>
                <a:pt x="0" y="0"/>
              </a:moveTo>
              <a:lnTo>
                <a:pt x="0" y="469204"/>
              </a:lnTo>
              <a:lnTo>
                <a:pt x="131889" y="469204"/>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0F0E81-2575-4A8E-B72C-2B6AEC341D7B}">
      <dsp:nvSpPr>
        <dsp:cNvPr id="0" name=""/>
        <dsp:cNvSpPr/>
      </dsp:nvSpPr>
      <dsp:spPr>
        <a:xfrm>
          <a:off x="344035" y="798942"/>
          <a:ext cx="1055148" cy="6594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BUA Askøy</a:t>
          </a:r>
          <a:endParaRPr lang="nb-NO" sz="1100" kern="1200" dirty="0">
            <a:latin typeface="Georgia" panose="02040502050405020303" pitchFamily="18" charset="0"/>
          </a:endParaRPr>
        </a:p>
      </dsp:txBody>
      <dsp:txXfrm>
        <a:off x="363350" y="818257"/>
        <a:ext cx="1016518" cy="620837"/>
      </dsp:txXfrm>
    </dsp:sp>
    <dsp:sp modelId="{3C249FF8-59EE-4A24-9B79-946F9B7E9599}">
      <dsp:nvSpPr>
        <dsp:cNvPr id="0" name=""/>
        <dsp:cNvSpPr/>
      </dsp:nvSpPr>
      <dsp:spPr>
        <a:xfrm>
          <a:off x="212145" y="659471"/>
          <a:ext cx="168513" cy="1319700"/>
        </a:xfrm>
        <a:custGeom>
          <a:avLst/>
          <a:gdLst/>
          <a:ahLst/>
          <a:cxnLst/>
          <a:rect l="0" t="0" r="0" b="0"/>
          <a:pathLst>
            <a:path>
              <a:moveTo>
                <a:pt x="0" y="0"/>
              </a:moveTo>
              <a:lnTo>
                <a:pt x="0" y="1319700"/>
              </a:lnTo>
              <a:lnTo>
                <a:pt x="168513" y="131970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25A1F-6B90-42DE-8A0B-09F6E7922605}">
      <dsp:nvSpPr>
        <dsp:cNvPr id="0" name=""/>
        <dsp:cNvSpPr/>
      </dsp:nvSpPr>
      <dsp:spPr>
        <a:xfrm>
          <a:off x="380659" y="1649437"/>
          <a:ext cx="1076926" cy="6594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Møteplassen: kafé for unge voksne</a:t>
          </a:r>
          <a:endParaRPr lang="nb-NO" sz="1100" kern="1200" dirty="0">
            <a:latin typeface="Georgia" panose="02040502050405020303" pitchFamily="18" charset="0"/>
          </a:endParaRPr>
        </a:p>
      </dsp:txBody>
      <dsp:txXfrm>
        <a:off x="399974" y="1668752"/>
        <a:ext cx="1038296" cy="620837"/>
      </dsp:txXfrm>
    </dsp:sp>
    <dsp:sp modelId="{A2BB1AFC-DCED-4841-A7EE-B10083D2DC9F}">
      <dsp:nvSpPr>
        <dsp:cNvPr id="0" name=""/>
        <dsp:cNvSpPr/>
      </dsp:nvSpPr>
      <dsp:spPr>
        <a:xfrm>
          <a:off x="212145" y="659471"/>
          <a:ext cx="168513" cy="2144034"/>
        </a:xfrm>
        <a:custGeom>
          <a:avLst/>
          <a:gdLst/>
          <a:ahLst/>
          <a:cxnLst/>
          <a:rect l="0" t="0" r="0" b="0"/>
          <a:pathLst>
            <a:path>
              <a:moveTo>
                <a:pt x="0" y="0"/>
              </a:moveTo>
              <a:lnTo>
                <a:pt x="0" y="2144034"/>
              </a:lnTo>
              <a:lnTo>
                <a:pt x="168513" y="2144034"/>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916E93-71CE-4AF8-B90D-ED27480C2611}">
      <dsp:nvSpPr>
        <dsp:cNvPr id="0" name=""/>
        <dsp:cNvSpPr/>
      </dsp:nvSpPr>
      <dsp:spPr>
        <a:xfrm>
          <a:off x="380659" y="2473772"/>
          <a:ext cx="1358408" cy="6594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Familieturdagen til Fjellvatn</a:t>
          </a:r>
          <a:endParaRPr lang="nb-NO" sz="1100" kern="1200" dirty="0">
            <a:latin typeface="Georgia" panose="02040502050405020303" pitchFamily="18" charset="0"/>
          </a:endParaRPr>
        </a:p>
      </dsp:txBody>
      <dsp:txXfrm>
        <a:off x="399974" y="2493087"/>
        <a:ext cx="1319778" cy="620837"/>
      </dsp:txXfrm>
    </dsp:sp>
    <dsp:sp modelId="{3E2C8508-7F84-4718-98CB-6D1A52F20E23}">
      <dsp:nvSpPr>
        <dsp:cNvPr id="0" name=""/>
        <dsp:cNvSpPr/>
      </dsp:nvSpPr>
      <dsp:spPr>
        <a:xfrm>
          <a:off x="1913526" y="768"/>
          <a:ext cx="1584318" cy="6594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Integrering og inkludering</a:t>
          </a:r>
          <a:endParaRPr lang="nb-NO" sz="1100" kern="1200" dirty="0">
            <a:latin typeface="Georgia" panose="02040502050405020303" pitchFamily="18" charset="0"/>
          </a:endParaRPr>
        </a:p>
      </dsp:txBody>
      <dsp:txXfrm>
        <a:off x="1932841" y="20083"/>
        <a:ext cx="1545688" cy="620837"/>
      </dsp:txXfrm>
    </dsp:sp>
    <dsp:sp modelId="{7EB7FE1E-50A1-4317-BD69-45664009E836}">
      <dsp:nvSpPr>
        <dsp:cNvPr id="0" name=""/>
        <dsp:cNvSpPr/>
      </dsp:nvSpPr>
      <dsp:spPr>
        <a:xfrm>
          <a:off x="2071958" y="660236"/>
          <a:ext cx="158431" cy="494600"/>
        </a:xfrm>
        <a:custGeom>
          <a:avLst/>
          <a:gdLst/>
          <a:ahLst/>
          <a:cxnLst/>
          <a:rect l="0" t="0" r="0" b="0"/>
          <a:pathLst>
            <a:path>
              <a:moveTo>
                <a:pt x="0" y="0"/>
              </a:moveTo>
              <a:lnTo>
                <a:pt x="0" y="494600"/>
              </a:lnTo>
              <a:lnTo>
                <a:pt x="158431" y="49460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8A3F5A-0F07-4ADC-8DF8-D3E0133E9DBF}">
      <dsp:nvSpPr>
        <dsp:cNvPr id="0" name=""/>
        <dsp:cNvSpPr/>
      </dsp:nvSpPr>
      <dsp:spPr>
        <a:xfrm>
          <a:off x="2230389" y="825103"/>
          <a:ext cx="1055148" cy="6594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Kvinnekafé sammen med Røde Kors</a:t>
          </a:r>
          <a:endParaRPr lang="nb-NO" sz="1100" kern="1200" dirty="0">
            <a:latin typeface="Georgia" panose="02040502050405020303" pitchFamily="18" charset="0"/>
          </a:endParaRPr>
        </a:p>
      </dsp:txBody>
      <dsp:txXfrm>
        <a:off x="2249704" y="844418"/>
        <a:ext cx="1016518" cy="620837"/>
      </dsp:txXfrm>
    </dsp:sp>
    <dsp:sp modelId="{E7C815F4-5E15-42D8-87D0-A166FA3ADBB9}">
      <dsp:nvSpPr>
        <dsp:cNvPr id="0" name=""/>
        <dsp:cNvSpPr/>
      </dsp:nvSpPr>
      <dsp:spPr>
        <a:xfrm>
          <a:off x="2071958" y="660236"/>
          <a:ext cx="158431" cy="1318935"/>
        </a:xfrm>
        <a:custGeom>
          <a:avLst/>
          <a:gdLst/>
          <a:ahLst/>
          <a:cxnLst/>
          <a:rect l="0" t="0" r="0" b="0"/>
          <a:pathLst>
            <a:path>
              <a:moveTo>
                <a:pt x="0" y="0"/>
              </a:moveTo>
              <a:lnTo>
                <a:pt x="0" y="1318935"/>
              </a:lnTo>
              <a:lnTo>
                <a:pt x="158431" y="131893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18742A-68C2-4BB1-96C7-ED900A0C1886}">
      <dsp:nvSpPr>
        <dsp:cNvPr id="0" name=""/>
        <dsp:cNvSpPr/>
      </dsp:nvSpPr>
      <dsp:spPr>
        <a:xfrm>
          <a:off x="2230389" y="1649437"/>
          <a:ext cx="1055148" cy="6594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Kvinner kan – nettverk for minoritetskvinner</a:t>
          </a:r>
          <a:endParaRPr lang="nb-NO" sz="1100" kern="1200" dirty="0">
            <a:latin typeface="Georgia" panose="02040502050405020303" pitchFamily="18" charset="0"/>
          </a:endParaRPr>
        </a:p>
      </dsp:txBody>
      <dsp:txXfrm>
        <a:off x="2249704" y="1668752"/>
        <a:ext cx="1016518" cy="620837"/>
      </dsp:txXfrm>
    </dsp:sp>
    <dsp:sp modelId="{B52C95C4-92DE-4BFF-A60A-5C3828CC7DD1}">
      <dsp:nvSpPr>
        <dsp:cNvPr id="0" name=""/>
        <dsp:cNvSpPr/>
      </dsp:nvSpPr>
      <dsp:spPr>
        <a:xfrm>
          <a:off x="2071958" y="660236"/>
          <a:ext cx="158431" cy="2143269"/>
        </a:xfrm>
        <a:custGeom>
          <a:avLst/>
          <a:gdLst/>
          <a:ahLst/>
          <a:cxnLst/>
          <a:rect l="0" t="0" r="0" b="0"/>
          <a:pathLst>
            <a:path>
              <a:moveTo>
                <a:pt x="0" y="0"/>
              </a:moveTo>
              <a:lnTo>
                <a:pt x="0" y="2143269"/>
              </a:lnTo>
              <a:lnTo>
                <a:pt x="158431" y="214326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AA9005-20A7-4F10-91BE-9F372E3D1979}">
      <dsp:nvSpPr>
        <dsp:cNvPr id="0" name=""/>
        <dsp:cNvSpPr/>
      </dsp:nvSpPr>
      <dsp:spPr>
        <a:xfrm>
          <a:off x="2230389" y="2473772"/>
          <a:ext cx="1055148" cy="6594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TV-aksjonen </a:t>
          </a:r>
          <a:endParaRPr lang="nb-NO" sz="1100" kern="1200" dirty="0">
            <a:latin typeface="Georgia" panose="02040502050405020303" pitchFamily="18" charset="0"/>
          </a:endParaRPr>
        </a:p>
      </dsp:txBody>
      <dsp:txXfrm>
        <a:off x="2249704" y="2493087"/>
        <a:ext cx="1016518" cy="620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452A6-9AED-4827-8CD9-48D17493930A}">
      <dsp:nvSpPr>
        <dsp:cNvPr id="0" name=""/>
        <dsp:cNvSpPr/>
      </dsp:nvSpPr>
      <dsp:spPr>
        <a:xfrm>
          <a:off x="407303" y="2203"/>
          <a:ext cx="1375408" cy="5216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Folkehelse</a:t>
          </a:r>
          <a:endParaRPr lang="nb-NO" sz="1100" kern="1200" dirty="0">
            <a:latin typeface="Georgia" panose="02040502050405020303" pitchFamily="18" charset="0"/>
          </a:endParaRPr>
        </a:p>
      </dsp:txBody>
      <dsp:txXfrm>
        <a:off x="422580" y="17480"/>
        <a:ext cx="1344854" cy="491046"/>
      </dsp:txXfrm>
    </dsp:sp>
    <dsp:sp modelId="{4385FE6F-4C23-4587-95DA-DB0B430C8C18}">
      <dsp:nvSpPr>
        <dsp:cNvPr id="0" name=""/>
        <dsp:cNvSpPr/>
      </dsp:nvSpPr>
      <dsp:spPr>
        <a:xfrm>
          <a:off x="544844" y="523803"/>
          <a:ext cx="137540" cy="391200"/>
        </a:xfrm>
        <a:custGeom>
          <a:avLst/>
          <a:gdLst/>
          <a:ahLst/>
          <a:cxnLst/>
          <a:rect l="0" t="0" r="0" b="0"/>
          <a:pathLst>
            <a:path>
              <a:moveTo>
                <a:pt x="0" y="0"/>
              </a:moveTo>
              <a:lnTo>
                <a:pt x="0" y="391200"/>
              </a:lnTo>
              <a:lnTo>
                <a:pt x="137540" y="39120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9509E0-3FC5-465B-B340-2BE2D92883C2}">
      <dsp:nvSpPr>
        <dsp:cNvPr id="0" name=""/>
        <dsp:cNvSpPr/>
      </dsp:nvSpPr>
      <dsp:spPr>
        <a:xfrm>
          <a:off x="682385" y="654203"/>
          <a:ext cx="1166624"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Kaffetreff v/Mental Helse</a:t>
          </a:r>
          <a:endParaRPr lang="nb-NO" sz="1100" kern="1200" dirty="0">
            <a:latin typeface="Georgia" panose="02040502050405020303" pitchFamily="18" charset="0"/>
          </a:endParaRPr>
        </a:p>
      </dsp:txBody>
      <dsp:txXfrm>
        <a:off x="697662" y="669480"/>
        <a:ext cx="1136070" cy="491046"/>
      </dsp:txXfrm>
    </dsp:sp>
    <dsp:sp modelId="{4AB857CE-AE52-493A-8700-0949262F4360}">
      <dsp:nvSpPr>
        <dsp:cNvPr id="0" name=""/>
        <dsp:cNvSpPr/>
      </dsp:nvSpPr>
      <dsp:spPr>
        <a:xfrm>
          <a:off x="544844" y="523803"/>
          <a:ext cx="137540" cy="1043200"/>
        </a:xfrm>
        <a:custGeom>
          <a:avLst/>
          <a:gdLst/>
          <a:ahLst/>
          <a:cxnLst/>
          <a:rect l="0" t="0" r="0" b="0"/>
          <a:pathLst>
            <a:path>
              <a:moveTo>
                <a:pt x="0" y="0"/>
              </a:moveTo>
              <a:lnTo>
                <a:pt x="0" y="1043200"/>
              </a:lnTo>
              <a:lnTo>
                <a:pt x="137540" y="104320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510CE6-655D-4EF5-99CE-07C67FF7E2CE}">
      <dsp:nvSpPr>
        <dsp:cNvPr id="0" name=""/>
        <dsp:cNvSpPr/>
      </dsp:nvSpPr>
      <dsp:spPr>
        <a:xfrm>
          <a:off x="682385" y="1306204"/>
          <a:ext cx="1159413"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Slaggruppen</a:t>
          </a:r>
          <a:endParaRPr lang="nb-NO" sz="1100" kern="1200" dirty="0">
            <a:latin typeface="Georgia" panose="02040502050405020303" pitchFamily="18" charset="0"/>
          </a:endParaRPr>
        </a:p>
      </dsp:txBody>
      <dsp:txXfrm>
        <a:off x="697662" y="1321481"/>
        <a:ext cx="1128859" cy="491046"/>
      </dsp:txXfrm>
    </dsp:sp>
    <dsp:sp modelId="{E04F6C58-3311-4756-8690-13BB10B6009D}">
      <dsp:nvSpPr>
        <dsp:cNvPr id="0" name=""/>
        <dsp:cNvSpPr/>
      </dsp:nvSpPr>
      <dsp:spPr>
        <a:xfrm>
          <a:off x="544844" y="523803"/>
          <a:ext cx="137540" cy="1695201"/>
        </a:xfrm>
        <a:custGeom>
          <a:avLst/>
          <a:gdLst/>
          <a:ahLst/>
          <a:cxnLst/>
          <a:rect l="0" t="0" r="0" b="0"/>
          <a:pathLst>
            <a:path>
              <a:moveTo>
                <a:pt x="0" y="0"/>
              </a:moveTo>
              <a:lnTo>
                <a:pt x="0" y="1695201"/>
              </a:lnTo>
              <a:lnTo>
                <a:pt x="137540" y="169520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7327F7-8AD1-4E10-9BC5-7B2BEFCFE106}">
      <dsp:nvSpPr>
        <dsp:cNvPr id="0" name=""/>
        <dsp:cNvSpPr/>
      </dsp:nvSpPr>
      <dsp:spPr>
        <a:xfrm>
          <a:off x="682385" y="1958204"/>
          <a:ext cx="1175695"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BUA Askøy</a:t>
          </a:r>
          <a:endParaRPr lang="nb-NO" sz="1100" kern="1200" dirty="0">
            <a:latin typeface="Georgia" panose="02040502050405020303" pitchFamily="18" charset="0"/>
          </a:endParaRPr>
        </a:p>
      </dsp:txBody>
      <dsp:txXfrm>
        <a:off x="697662" y="1973481"/>
        <a:ext cx="1145141" cy="491046"/>
      </dsp:txXfrm>
    </dsp:sp>
    <dsp:sp modelId="{073AE190-8F7D-49DD-8170-2BEC0C0ECFC8}">
      <dsp:nvSpPr>
        <dsp:cNvPr id="0" name=""/>
        <dsp:cNvSpPr/>
      </dsp:nvSpPr>
      <dsp:spPr>
        <a:xfrm>
          <a:off x="544844" y="523803"/>
          <a:ext cx="137540" cy="2347202"/>
        </a:xfrm>
        <a:custGeom>
          <a:avLst/>
          <a:gdLst/>
          <a:ahLst/>
          <a:cxnLst/>
          <a:rect l="0" t="0" r="0" b="0"/>
          <a:pathLst>
            <a:path>
              <a:moveTo>
                <a:pt x="0" y="0"/>
              </a:moveTo>
              <a:lnTo>
                <a:pt x="0" y="2347202"/>
              </a:lnTo>
              <a:lnTo>
                <a:pt x="137540" y="234720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71C38E-BD96-48AD-92C2-C58FF77E7473}">
      <dsp:nvSpPr>
        <dsp:cNvPr id="0" name=""/>
        <dsp:cNvSpPr/>
      </dsp:nvSpPr>
      <dsp:spPr>
        <a:xfrm>
          <a:off x="682385" y="2610205"/>
          <a:ext cx="1195750"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Verdensdagen for psykisk helse 1.oktober</a:t>
          </a:r>
          <a:endParaRPr lang="nb-NO" sz="1100" kern="1200" dirty="0">
            <a:latin typeface="Georgia" panose="02040502050405020303" pitchFamily="18" charset="0"/>
          </a:endParaRPr>
        </a:p>
      </dsp:txBody>
      <dsp:txXfrm>
        <a:off x="697662" y="2625482"/>
        <a:ext cx="1165196" cy="491046"/>
      </dsp:txXfrm>
    </dsp:sp>
    <dsp:sp modelId="{E8E0737B-9B4B-4E96-9580-3A2C86D3D8A7}">
      <dsp:nvSpPr>
        <dsp:cNvPr id="0" name=""/>
        <dsp:cNvSpPr/>
      </dsp:nvSpPr>
      <dsp:spPr>
        <a:xfrm>
          <a:off x="2095442" y="3606"/>
          <a:ext cx="1287111" cy="5216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Sosialt nettverk</a:t>
          </a:r>
          <a:endParaRPr lang="nb-NO" sz="1100" kern="1200" dirty="0">
            <a:latin typeface="Georgia" panose="02040502050405020303" pitchFamily="18" charset="0"/>
          </a:endParaRPr>
        </a:p>
      </dsp:txBody>
      <dsp:txXfrm>
        <a:off x="2110719" y="18883"/>
        <a:ext cx="1256557" cy="491046"/>
      </dsp:txXfrm>
    </dsp:sp>
    <dsp:sp modelId="{B8237198-1970-45CB-A1D2-5B761BB72066}">
      <dsp:nvSpPr>
        <dsp:cNvPr id="0" name=""/>
        <dsp:cNvSpPr/>
      </dsp:nvSpPr>
      <dsp:spPr>
        <a:xfrm>
          <a:off x="2178434" y="525206"/>
          <a:ext cx="91440" cy="389797"/>
        </a:xfrm>
        <a:custGeom>
          <a:avLst/>
          <a:gdLst/>
          <a:ahLst/>
          <a:cxnLst/>
          <a:rect l="0" t="0" r="0" b="0"/>
          <a:pathLst>
            <a:path>
              <a:moveTo>
                <a:pt x="45720" y="0"/>
              </a:moveTo>
              <a:lnTo>
                <a:pt x="45720" y="389797"/>
              </a:lnTo>
              <a:lnTo>
                <a:pt x="122500" y="38979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D58D1F-16D0-4B4E-83BC-83C4002979B3}">
      <dsp:nvSpPr>
        <dsp:cNvPr id="0" name=""/>
        <dsp:cNvSpPr/>
      </dsp:nvSpPr>
      <dsp:spPr>
        <a:xfrm>
          <a:off x="2300934" y="654203"/>
          <a:ext cx="936719"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Seniortreff</a:t>
          </a:r>
          <a:endParaRPr lang="nb-NO" sz="1100" kern="1200" dirty="0">
            <a:latin typeface="Georgia" panose="02040502050405020303" pitchFamily="18" charset="0"/>
          </a:endParaRPr>
        </a:p>
      </dsp:txBody>
      <dsp:txXfrm>
        <a:off x="2316211" y="669480"/>
        <a:ext cx="906165" cy="491046"/>
      </dsp:txXfrm>
    </dsp:sp>
    <dsp:sp modelId="{D0B50BE3-6BC4-4168-977A-CC8B2D19D578}">
      <dsp:nvSpPr>
        <dsp:cNvPr id="0" name=""/>
        <dsp:cNvSpPr/>
      </dsp:nvSpPr>
      <dsp:spPr>
        <a:xfrm>
          <a:off x="2178434" y="525206"/>
          <a:ext cx="91440" cy="1041797"/>
        </a:xfrm>
        <a:custGeom>
          <a:avLst/>
          <a:gdLst/>
          <a:ahLst/>
          <a:cxnLst/>
          <a:rect l="0" t="0" r="0" b="0"/>
          <a:pathLst>
            <a:path>
              <a:moveTo>
                <a:pt x="45720" y="0"/>
              </a:moveTo>
              <a:lnTo>
                <a:pt x="45720" y="1041797"/>
              </a:lnTo>
              <a:lnTo>
                <a:pt x="122500" y="104179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AD5DBC-C167-4F4E-9222-3E5B0A7ABD95}">
      <dsp:nvSpPr>
        <dsp:cNvPr id="0" name=""/>
        <dsp:cNvSpPr/>
      </dsp:nvSpPr>
      <dsp:spPr>
        <a:xfrm>
          <a:off x="2300934" y="1306204"/>
          <a:ext cx="973565"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Aktivitetskafé</a:t>
          </a:r>
          <a:endParaRPr lang="nb-NO" sz="1100" kern="1200" dirty="0">
            <a:latin typeface="Georgia" panose="02040502050405020303" pitchFamily="18" charset="0"/>
          </a:endParaRPr>
        </a:p>
      </dsp:txBody>
      <dsp:txXfrm>
        <a:off x="2316211" y="1321481"/>
        <a:ext cx="943011" cy="491046"/>
      </dsp:txXfrm>
    </dsp:sp>
    <dsp:sp modelId="{8E45B427-AC7B-40CE-888D-D21A5E0B94F8}">
      <dsp:nvSpPr>
        <dsp:cNvPr id="0" name=""/>
        <dsp:cNvSpPr/>
      </dsp:nvSpPr>
      <dsp:spPr>
        <a:xfrm>
          <a:off x="2178434" y="525206"/>
          <a:ext cx="91440" cy="1693798"/>
        </a:xfrm>
        <a:custGeom>
          <a:avLst/>
          <a:gdLst/>
          <a:ahLst/>
          <a:cxnLst/>
          <a:rect l="0" t="0" r="0" b="0"/>
          <a:pathLst>
            <a:path>
              <a:moveTo>
                <a:pt x="45720" y="0"/>
              </a:moveTo>
              <a:lnTo>
                <a:pt x="45720" y="1693798"/>
              </a:lnTo>
              <a:lnTo>
                <a:pt x="122500" y="169379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942A28-6829-409E-BEDE-6707A6A7BEC5}">
      <dsp:nvSpPr>
        <dsp:cNvPr id="0" name=""/>
        <dsp:cNvSpPr/>
      </dsp:nvSpPr>
      <dsp:spPr>
        <a:xfrm>
          <a:off x="2300934" y="1958204"/>
          <a:ext cx="1097497"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Møteplassen: kafé for unge voksne</a:t>
          </a:r>
          <a:endParaRPr lang="nb-NO" sz="1100" kern="1200" dirty="0">
            <a:latin typeface="Georgia" panose="02040502050405020303" pitchFamily="18" charset="0"/>
          </a:endParaRPr>
        </a:p>
      </dsp:txBody>
      <dsp:txXfrm>
        <a:off x="2316211" y="1973481"/>
        <a:ext cx="1066943" cy="491046"/>
      </dsp:txXfrm>
    </dsp:sp>
    <dsp:sp modelId="{4B981117-A41F-4C48-B01E-7F1BF70BBD66}">
      <dsp:nvSpPr>
        <dsp:cNvPr id="0" name=""/>
        <dsp:cNvSpPr/>
      </dsp:nvSpPr>
      <dsp:spPr>
        <a:xfrm>
          <a:off x="2178434" y="525206"/>
          <a:ext cx="91440" cy="2345799"/>
        </a:xfrm>
        <a:custGeom>
          <a:avLst/>
          <a:gdLst/>
          <a:ahLst/>
          <a:cxnLst/>
          <a:rect l="0" t="0" r="0" b="0"/>
          <a:pathLst>
            <a:path>
              <a:moveTo>
                <a:pt x="45720" y="0"/>
              </a:moveTo>
              <a:lnTo>
                <a:pt x="45720" y="2345799"/>
              </a:lnTo>
              <a:lnTo>
                <a:pt x="122500" y="234579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B68771-7C15-4E54-B5D8-2FEE582693C0}">
      <dsp:nvSpPr>
        <dsp:cNvPr id="0" name=""/>
        <dsp:cNvSpPr/>
      </dsp:nvSpPr>
      <dsp:spPr>
        <a:xfrm>
          <a:off x="2300934" y="2610205"/>
          <a:ext cx="1134343" cy="52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nb-NO" sz="1100" kern="1200" dirty="0" smtClean="0">
              <a:latin typeface="Georgia" panose="02040502050405020303" pitchFamily="18" charset="0"/>
            </a:rPr>
            <a:t>Datahjelp</a:t>
          </a:r>
          <a:endParaRPr lang="nb-NO" sz="1100" kern="1200" dirty="0">
            <a:latin typeface="Georgia" panose="02040502050405020303" pitchFamily="18" charset="0"/>
          </a:endParaRPr>
        </a:p>
      </dsp:txBody>
      <dsp:txXfrm>
        <a:off x="2316211" y="2625482"/>
        <a:ext cx="1103789" cy="4910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F7D3E-2C0E-436A-8D7F-3972A0C6C152}" type="datetimeFigureOut">
              <a:rPr lang="nb-NO" smtClean="0"/>
              <a:t>19.04.2021</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9D642-CF4E-4822-9837-2E7FF76E88E3}" type="slidenum">
              <a:rPr lang="nb-NO" smtClean="0"/>
              <a:t>‹#›</a:t>
            </a:fld>
            <a:endParaRPr lang="nb-NO"/>
          </a:p>
        </p:txBody>
      </p:sp>
    </p:spTree>
    <p:extLst>
      <p:ext uri="{BB962C8B-B14F-4D97-AF65-F5344CB8AC3E}">
        <p14:creationId xmlns:p14="http://schemas.microsoft.com/office/powerpoint/2010/main" val="10616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Presentasjonen min går ut i fra et «normalår» på Frivilligsentralen. </a:t>
            </a:r>
            <a:r>
              <a:rPr lang="nb-NO" dirty="0" err="1" smtClean="0"/>
              <a:t>Pga</a:t>
            </a:r>
            <a:r>
              <a:rPr lang="nb-NO" dirty="0" smtClean="0"/>
              <a:t> Covid-19 har vi vært stengt store deler, hatt restriksjoner</a:t>
            </a:r>
            <a:r>
              <a:rPr lang="nb-NO" baseline="0" dirty="0" smtClean="0"/>
              <a:t> på antall besøkende og opprettet nye tilbud som handlehjelp med Folkehjelpen, Telefonvenn og koordinering av frivillige som hjelper med massevaksinering i Askøy Forum. </a:t>
            </a:r>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a:t>
            </a:fld>
            <a:endParaRPr lang="nb-NO"/>
          </a:p>
        </p:txBody>
      </p:sp>
    </p:spTree>
    <p:extLst>
      <p:ext uri="{BB962C8B-B14F-4D97-AF65-F5344CB8AC3E}">
        <p14:creationId xmlns:p14="http://schemas.microsoft.com/office/powerpoint/2010/main" val="2766510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Frivilligsentralene</a:t>
            </a:r>
            <a:r>
              <a:rPr lang="nb-NO" dirty="0" smtClean="0"/>
              <a:t> startet som et prøveprosjekt</a:t>
            </a:r>
            <a:r>
              <a:rPr lang="nb-NO" baseline="0" dirty="0" smtClean="0"/>
              <a:t> i 1991. </a:t>
            </a:r>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11</a:t>
            </a:fld>
            <a:endParaRPr lang="nb-NO"/>
          </a:p>
        </p:txBody>
      </p:sp>
    </p:spTree>
    <p:extLst>
      <p:ext uri="{BB962C8B-B14F-4D97-AF65-F5344CB8AC3E}">
        <p14:creationId xmlns:p14="http://schemas.microsoft.com/office/powerpoint/2010/main" val="76919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Frivilligsentralene</a:t>
            </a:r>
            <a:r>
              <a:rPr lang="nb-NO" baseline="0" dirty="0" smtClean="0"/>
              <a:t> har finansiering som består av både nasjonal og lokale midler. </a:t>
            </a:r>
          </a:p>
          <a:p>
            <a:r>
              <a:rPr lang="nb-NO" dirty="0" smtClean="0"/>
              <a:t>Midlene fra stat går hovedsakelig til lønn. Askøy kommune dekker utgiftene ut</a:t>
            </a:r>
            <a:r>
              <a:rPr lang="nb-NO" baseline="0" dirty="0" smtClean="0"/>
              <a:t> over statstilskuddet. </a:t>
            </a:r>
          </a:p>
          <a:p>
            <a:endParaRPr lang="nb-NO" baseline="0" dirty="0" smtClean="0"/>
          </a:p>
          <a:p>
            <a:r>
              <a:rPr lang="nb-NO" baseline="0" dirty="0" smtClean="0"/>
              <a:t>Aktiviteten vi har på sentralen er mulig å gjennomføre fordi vi søker eksterne midler og at medvirkende lag og organisasjoner har tatt på seg å betale for utgiftene. Vi på sentralen har et begrenset driftsbudsjett.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14</a:t>
            </a:fld>
            <a:endParaRPr lang="nb-NO"/>
          </a:p>
        </p:txBody>
      </p:sp>
    </p:spTree>
    <p:extLst>
      <p:ext uri="{BB962C8B-B14F-4D97-AF65-F5344CB8AC3E}">
        <p14:creationId xmlns:p14="http://schemas.microsoft.com/office/powerpoint/2010/main" val="113442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Styret har</a:t>
            </a:r>
            <a:r>
              <a:rPr lang="nb-NO" baseline="0" dirty="0" smtClean="0"/>
              <a:t> det utøvede ansvaret for sentralen og for at driften skjer i samsvar med vedtatte retningslinjer fra KUD og vedtekter for Frivilligsentralen. Styret sørger for at sentralens formål, målsettinger og intensjoner følges opp i samarbeid med daglig leder.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solidFill>
                  <a:srgbClr val="454545"/>
                </a:solidFill>
                <a:latin typeface="Open Sans"/>
              </a:rPr>
              <a:t>NFS mener at hvem som eier sentralen, ikke bør spille noen rolle. De ulike eierformene har styrker og svakheter, det viktigste er dog hvordan sentralen drives. Frivilligheten skal utvikles på de frivilliges premisser. Det innebærer at sentralen bør drives av et styre hvor lokale lag og foreninger i tillegg til de frivillige som er tilknyttet sentralen har flertall.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err="1" smtClean="0">
                <a:solidFill>
                  <a:schemeClr val="tx1"/>
                </a:solidFill>
                <a:effectLst/>
                <a:latin typeface="+mn-lt"/>
                <a:ea typeface="+mn-ea"/>
                <a:cs typeface="+mn-cs"/>
              </a:rPr>
              <a:t>Frivilligsentralene</a:t>
            </a:r>
            <a:r>
              <a:rPr lang="nb-NO" sz="1200" b="0" i="0" kern="1200" dirty="0" smtClean="0">
                <a:solidFill>
                  <a:schemeClr val="tx1"/>
                </a:solidFill>
                <a:effectLst/>
                <a:latin typeface="+mn-lt"/>
                <a:ea typeface="+mn-ea"/>
                <a:cs typeface="+mn-cs"/>
              </a:rPr>
              <a:t> står svært fritt til å finne en eierform som fungerer for dem.</a:t>
            </a:r>
            <a:endParaRPr lang="nb-NO" dirty="0" smtClean="0">
              <a:solidFill>
                <a:srgbClr val="454545"/>
              </a:solidFill>
              <a:latin typeface="Open Sans"/>
            </a:endParaRPr>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15</a:t>
            </a:fld>
            <a:endParaRPr lang="nb-NO"/>
          </a:p>
        </p:txBody>
      </p:sp>
    </p:spTree>
    <p:extLst>
      <p:ext uri="{BB962C8B-B14F-4D97-AF65-F5344CB8AC3E}">
        <p14:creationId xmlns:p14="http://schemas.microsoft.com/office/powerpoint/2010/main" val="289465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Målgruppene våre er eldre, ensomme, innbyggere i lokalsamfunnet, innvandrere, barn og unge,</a:t>
            </a:r>
            <a:r>
              <a:rPr lang="nb-NO" baseline="0" dirty="0" smtClean="0"/>
              <a:t> lavinntekt, personer med psykiske utfordringer. </a:t>
            </a:r>
          </a:p>
          <a:p>
            <a:r>
              <a:rPr lang="nb-NO" baseline="0" dirty="0" smtClean="0"/>
              <a:t>Vi hjelper også til under akutte kriser; flyktningestrømmen i 2015/2016, </a:t>
            </a:r>
            <a:r>
              <a:rPr lang="nb-NO" baseline="0" dirty="0" err="1" smtClean="0"/>
              <a:t>vannkrisen</a:t>
            </a:r>
            <a:r>
              <a:rPr lang="nb-NO" baseline="0" dirty="0" smtClean="0"/>
              <a:t> på Askøy 2019, koronapandemien 2020, massevaksinering 2021. </a:t>
            </a:r>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16</a:t>
            </a:fld>
            <a:endParaRPr lang="nb-NO"/>
          </a:p>
        </p:txBody>
      </p:sp>
    </p:spTree>
    <p:extLst>
      <p:ext uri="{BB962C8B-B14F-4D97-AF65-F5344CB8AC3E}">
        <p14:creationId xmlns:p14="http://schemas.microsoft.com/office/powerpoint/2010/main" val="2840286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 låner ut våre</a:t>
            </a:r>
            <a:r>
              <a:rPr lang="nb-NO" baseline="0" dirty="0" smtClean="0"/>
              <a:t> lokaler og møterom til Frivilligheten gratis. De som er hos oss er </a:t>
            </a:r>
            <a:r>
              <a:rPr lang="nb-NO" baseline="0" dirty="0" err="1" smtClean="0"/>
              <a:t>Rotary</a:t>
            </a:r>
            <a:r>
              <a:rPr lang="nb-NO" baseline="0" dirty="0" smtClean="0"/>
              <a:t>, Miljøagentene, Naturvernforbundet, Demensforeningen, Revmatikerne, Miljøpartiet de Grønne, Mållaget, Senioruniversitetet, </a:t>
            </a:r>
            <a:r>
              <a:rPr lang="nb-NO" baseline="0" dirty="0" err="1" smtClean="0"/>
              <a:t>turlaget</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18</a:t>
            </a:fld>
            <a:endParaRPr lang="nb-NO"/>
          </a:p>
        </p:txBody>
      </p:sp>
    </p:spTree>
    <p:extLst>
      <p:ext uri="{BB962C8B-B14F-4D97-AF65-F5344CB8AC3E}">
        <p14:creationId xmlns:p14="http://schemas.microsoft.com/office/powerpoint/2010/main" val="199700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Vi har også startet opp med middag og kos på frivillighetens dag 5.desember for å sette pris på de frivillige vi har i vår sentral. </a:t>
            </a:r>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19</a:t>
            </a:fld>
            <a:endParaRPr lang="nb-NO"/>
          </a:p>
        </p:txBody>
      </p:sp>
    </p:spTree>
    <p:extLst>
      <p:ext uri="{BB962C8B-B14F-4D97-AF65-F5344CB8AC3E}">
        <p14:creationId xmlns:p14="http://schemas.microsoft.com/office/powerpoint/2010/main" val="2609688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960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Frivillige organisasjoner er møteplasser som aktiviserer, engasjerer og skaper arenaer for samhandling. Å delta i frivillige organisasjoner gir oss en følelse av identitet og tilhørighet. Vi blir en del av et større fellesskap og får mulighet til å drive med det vi er interessert i, sammen med andre. Samtidig får vi muligheten til å lære av hverandre, til å bidra i lokalsamfunnet, og til å bety noe for andre mennesker. Vi realiserer oss selv gjennom å delta i frivillig arbeid.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Frivillige organisasjoner er avhengige av å fornye seg og rekruttere nye medlemmer. Som alle andre organisasjoner må frivillige organisasjoner endre seg i takt med omgivelsene og samfunnet rundt. </a:t>
            </a:r>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21</a:t>
            </a:fld>
            <a:endParaRPr lang="nb-NO"/>
          </a:p>
        </p:txBody>
      </p:sp>
    </p:spTree>
    <p:extLst>
      <p:ext uri="{BB962C8B-B14F-4D97-AF65-F5344CB8AC3E}">
        <p14:creationId xmlns:p14="http://schemas.microsoft.com/office/powerpoint/2010/main" val="2267628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latin typeface="Georgia" panose="02040502050405020303" pitchFamily="18" charset="0"/>
              </a:rPr>
              <a:t>Med 50 frivillige mener jeg faste kjernefrivillige som er innom flere ganger i løpet</a:t>
            </a:r>
            <a:r>
              <a:rPr lang="nb-NO" baseline="0" dirty="0" smtClean="0">
                <a:latin typeface="Georgia" panose="02040502050405020303" pitchFamily="18" charset="0"/>
              </a:rPr>
              <a:t> av måneden. </a:t>
            </a:r>
            <a:r>
              <a:rPr lang="nb-NO" dirty="0" smtClean="0">
                <a:latin typeface="Georgia" panose="02040502050405020303" pitchFamily="18" charset="0"/>
              </a:rPr>
              <a:t>Et årsverk settes til ca. kr 420 000 som gir en verdiskapning på kr 1 680 000!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latin typeface="Georgia" panose="02040502050405020303" pitchFamily="18" charset="0"/>
              </a:rPr>
              <a:t>Imponerende, men misvisende tall. Fordi frivilligheten kan ikke måles i årsverk og timesatser.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latin typeface="Georgia" panose="02040502050405020303" pitchFamily="18" charset="0"/>
            </a:endParaRPr>
          </a:p>
          <a:p>
            <a:r>
              <a:rPr lang="nb-NO" baseline="0" dirty="0" smtClean="0"/>
              <a:t>Hos oss så er det ingen medlemskap så det er gratis å være tilknyttet </a:t>
            </a:r>
            <a:r>
              <a:rPr lang="nb-NO" baseline="0" dirty="0" err="1" smtClean="0"/>
              <a:t>frivilligsentralen</a:t>
            </a:r>
            <a:r>
              <a:rPr lang="nb-NO" baseline="0" dirty="0" smtClean="0"/>
              <a:t>. Samtidig ønsker vi å ha lave priser på aktivitetene våre så ingen skal være ekskludert fra å ta den </a:t>
            </a:r>
            <a:r>
              <a:rPr lang="nb-NO" baseline="0" dirty="0" err="1" smtClean="0"/>
              <a:t>kaffeen</a:t>
            </a:r>
            <a:r>
              <a:rPr lang="nb-NO" baseline="0" dirty="0" smtClean="0"/>
              <a:t> og vaffelen. </a:t>
            </a:r>
          </a:p>
          <a:p>
            <a:r>
              <a:rPr lang="nb-NO" baseline="0" dirty="0" smtClean="0"/>
              <a:t>Samtidig så er det noen som prøver å utnytte vår gratis arbeidskraft. Fikk en mail i sommer fra en avdeling i kommunen om ikke vi kunne komme hjem til en bruker og male hele huset til denne personen. GRATIS. Det er ikke det vi gjør her på sentralen. </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latin typeface="Georgia" panose="02040502050405020303" pitchFamily="18" charset="0"/>
            </a:endParaRPr>
          </a:p>
          <a:p>
            <a:r>
              <a:rPr lang="nb-NO" sz="1200" dirty="0" smtClean="0"/>
              <a:t>Forskning forteller oss at de som er frivillige i dag er mennesker som:</a:t>
            </a:r>
          </a:p>
          <a:p>
            <a:pPr marL="285750" indent="-285750">
              <a:buClr>
                <a:schemeClr val="accent2"/>
              </a:buClr>
              <a:buFont typeface="Arial" charset="0"/>
              <a:buChar char="•"/>
              <a:defRPr>
                <a:latin typeface="Helvetica Light"/>
                <a:ea typeface="Helvetica Light"/>
                <a:cs typeface="Helvetica Light"/>
                <a:sym typeface="Helvetica Light"/>
              </a:defRPr>
            </a:pPr>
            <a:r>
              <a:rPr lang="nb-NO" sz="1200" dirty="0" smtClean="0">
                <a:latin typeface="Campton Light" charset="0"/>
                <a:ea typeface="Campton Light" charset="0"/>
                <a:cs typeface="Campton Light" charset="0"/>
              </a:rPr>
              <a:t>Ønsker å bidra og være nyttig</a:t>
            </a:r>
          </a:p>
          <a:p>
            <a:pPr marL="285750" indent="-285750">
              <a:buClr>
                <a:schemeClr val="accent2"/>
              </a:buClr>
              <a:buFont typeface="Arial" charset="0"/>
              <a:buChar char="•"/>
              <a:defRPr>
                <a:latin typeface="Helvetica Light"/>
                <a:ea typeface="Helvetica Light"/>
                <a:cs typeface="Helvetica Light"/>
                <a:sym typeface="Helvetica Light"/>
              </a:defRPr>
            </a:pPr>
            <a:r>
              <a:rPr lang="nb-NO" sz="1200" dirty="0" smtClean="0">
                <a:latin typeface="Campton Light" charset="0"/>
                <a:ea typeface="Campton Light" charset="0"/>
                <a:cs typeface="Campton Light" charset="0"/>
              </a:rPr>
              <a:t>Ønsker å bli kjent med nærmiljøet og være sosial</a:t>
            </a:r>
          </a:p>
          <a:p>
            <a:r>
              <a:rPr lang="nb-NO" sz="1200" dirty="0" smtClean="0"/>
              <a:t>De vil gjerne ha: </a:t>
            </a:r>
          </a:p>
          <a:p>
            <a:pPr marL="285750" indent="-285750">
              <a:buClr>
                <a:schemeClr val="accent2"/>
              </a:buClr>
              <a:buFont typeface="Arial" charset="0"/>
              <a:buChar char="•"/>
              <a:defRPr>
                <a:latin typeface="Helvetica Light"/>
                <a:ea typeface="Helvetica Light"/>
                <a:cs typeface="Helvetica Light"/>
                <a:sym typeface="Helvetica Light"/>
              </a:defRPr>
            </a:pPr>
            <a:r>
              <a:rPr lang="nb-NO" sz="1200" dirty="0" smtClean="0">
                <a:latin typeface="Campton Light" charset="0"/>
                <a:ea typeface="Campton Light" charset="0"/>
                <a:cs typeface="Campton Light" charset="0"/>
              </a:rPr>
              <a:t>Vil gjerne ha kontroll på bruk av tid</a:t>
            </a:r>
          </a:p>
          <a:p>
            <a:pPr marL="285750" indent="-285750">
              <a:buClr>
                <a:schemeClr val="accent2"/>
              </a:buClr>
              <a:buFont typeface="Arial" charset="0"/>
              <a:buChar char="•"/>
              <a:defRPr>
                <a:latin typeface="Helvetica Light"/>
                <a:ea typeface="Helvetica Light"/>
                <a:cs typeface="Helvetica Light"/>
                <a:sym typeface="Helvetica Light"/>
              </a:defRPr>
            </a:pPr>
            <a:r>
              <a:rPr lang="nb-NO" sz="1200" dirty="0" smtClean="0">
                <a:latin typeface="Campton Light" charset="0"/>
                <a:ea typeface="Campton Light" charset="0"/>
                <a:cs typeface="Campton Light" charset="0"/>
              </a:rPr>
              <a:t>Vil gjerne ha klare og godt organiserte oppgaver</a:t>
            </a:r>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22</a:t>
            </a:fld>
            <a:endParaRPr lang="nb-NO"/>
          </a:p>
        </p:txBody>
      </p:sp>
    </p:spTree>
    <p:extLst>
      <p:ext uri="{BB962C8B-B14F-4D97-AF65-F5344CB8AC3E}">
        <p14:creationId xmlns:p14="http://schemas.microsoft.com/office/powerpoint/2010/main" val="2923142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Forandring i frivilligheten.</a:t>
            </a:r>
            <a:r>
              <a:rPr lang="nb-NO" baseline="0" dirty="0" smtClean="0"/>
              <a:t> Både jeg og andre ledere i frivillige organisasjoner ser at det er et skifte i frivilligheten. Det er flere som ikke ønsker å binde seg over tid og gjerne vil ta på seg enkle eller lette oppdrag. Når jeg går ut med nye oppdrag så må jeg være så spesifikk og detaljert som mulig for å møte forventningene til de som har tenkt å bli frivillig. </a:t>
            </a:r>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Flere ønsker å realisere sine personlige mål, heller enn å la sin frivillige innsats styres av målene og interessene til en bestemt organisasjon.</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Nye generasjoner, nye behov og mange flere tilbud gjør at den tradisjonelle frivillige aktiviteten utfordres.</a:t>
            </a:r>
          </a:p>
          <a:p>
            <a:endParaRPr lang="nb-NO" dirty="0" smtClean="0"/>
          </a:p>
        </p:txBody>
      </p:sp>
      <p:sp>
        <p:nvSpPr>
          <p:cNvPr id="4" name="Plassholder for lysbildenummer 3"/>
          <p:cNvSpPr>
            <a:spLocks noGrp="1"/>
          </p:cNvSpPr>
          <p:nvPr>
            <p:ph type="sldNum" sz="quarter" idx="10"/>
          </p:nvPr>
        </p:nvSpPr>
        <p:spPr/>
        <p:txBody>
          <a:bodyPr/>
          <a:lstStyle/>
          <a:p>
            <a:fld id="{B169D642-CF4E-4822-9837-2E7FF76E88E3}" type="slidenum">
              <a:rPr lang="nb-NO" smtClean="0"/>
              <a:t>23</a:t>
            </a:fld>
            <a:endParaRPr lang="nb-NO"/>
          </a:p>
        </p:txBody>
      </p:sp>
    </p:spTree>
    <p:extLst>
      <p:ext uri="{BB962C8B-B14F-4D97-AF65-F5344CB8AC3E}">
        <p14:creationId xmlns:p14="http://schemas.microsoft.com/office/powerpoint/2010/main" val="45728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latin typeface="Georgia" panose="02040502050405020303" pitchFamily="18" charset="0"/>
              </a:rPr>
              <a:t>Det er meningsfullt for meg å gå på jobb hver dag fordi j</a:t>
            </a:r>
            <a:r>
              <a:rPr lang="nb-NO" dirty="0" smtClean="0">
                <a:latin typeface="Georgia" panose="02040502050405020303" pitchFamily="18" charset="0"/>
              </a:rPr>
              <a:t>eg vet at det vi gjør betyr noe for noen</a:t>
            </a:r>
            <a:r>
              <a:rPr lang="nb-NO" baseline="0" dirty="0" smtClean="0">
                <a:latin typeface="Georgia" panose="02040502050405020303" pitchFamily="18" charset="0"/>
              </a:rPr>
              <a:t>. Det er de gode historiene som gjør det verdt det. </a:t>
            </a:r>
            <a:r>
              <a:rPr lang="nb-NO" dirty="0" smtClean="0">
                <a:latin typeface="Georgia" panose="02040502050405020303" pitchFamily="18" charset="0"/>
              </a:rPr>
              <a:t>Hver onsdag har vi seniortreff for alle i Folkets hus i Holmedalen. Her har en av de besøkende fortalt at det er hennes eneste sosiale interaksjon i løpet av uken og hun gleder seg til hver onsdag og de 2 timene vi er sammen i lag. </a:t>
            </a:r>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2</a:t>
            </a:fld>
            <a:endParaRPr lang="nb-NO"/>
          </a:p>
        </p:txBody>
      </p:sp>
    </p:spTree>
    <p:extLst>
      <p:ext uri="{BB962C8B-B14F-4D97-AF65-F5344CB8AC3E}">
        <p14:creationId xmlns:p14="http://schemas.microsoft.com/office/powerpoint/2010/main" val="1270019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latin typeface="Georgia" panose="02040502050405020303" pitchFamily="18" charset="0"/>
              </a:rPr>
              <a:t>Dreiningen har gått fra folkebevegelser og medlemskap i store paraplyorganisasjoner til deltakelse på lokalt plan. Man vil gjerne</a:t>
            </a:r>
            <a:r>
              <a:rPr lang="nb-NO" baseline="0" dirty="0" smtClean="0">
                <a:latin typeface="Georgia" panose="02040502050405020303" pitchFamily="18" charset="0"/>
              </a:rPr>
              <a:t> bidra rett i sitt nærmiljø.</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latin typeface="Georgia" panose="02040502050405020303" pitchFamily="18" charset="0"/>
              </a:rPr>
              <a:t>Enkeltpersoner</a:t>
            </a:r>
            <a:r>
              <a:rPr lang="nb-NO" baseline="0" dirty="0" smtClean="0">
                <a:latin typeface="Georgia" panose="02040502050405020303" pitchFamily="18" charset="0"/>
              </a:rPr>
              <a:t> </a:t>
            </a:r>
            <a:r>
              <a:rPr lang="nb-NO" dirty="0" smtClean="0">
                <a:latin typeface="Georgia" panose="02040502050405020303" pitchFamily="18" charset="0"/>
              </a:rPr>
              <a:t>knyttes i større grad til de store organisasjonene som givere og frivillige, heller enn som aktive medlemmer.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latin typeface="Georgia" panose="02040502050405020303" pitchFamily="18" charset="0"/>
              </a:rPr>
              <a:t>I tillegg kommer det løsere og mindre forpliktende engasjementet gjennom internett og sosiale medier. Dette innebærer per definisjon endringer i sivilsamfunnets karakter. Pengegaver har også fått økt betydning, særlig til organisasjoner som driver med helse- og sosialtjenester og internasjonale aktiviteter.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smtClean="0">
                <a:latin typeface="Georgia" panose="02040502050405020303" pitchFamily="18" charset="0"/>
              </a:rPr>
              <a:t>Individuell selvrealisering ser i større grad ut til å være kjernen i vår tids frivillighet. Den har en mindre forpliktende og tidkrevende form, hvor engasjementet ikke er mindre langsiktig. </a:t>
            </a:r>
            <a:r>
              <a:rPr lang="nb-NO" sz="1200" dirty="0" smtClean="0"/>
              <a:t>Dagens frivillige ønsker å ha kontroll over egen tid, og ha godt definerte arbeidsoppgaver. Gir vi dem det kan vi få mye tilbake. </a:t>
            </a:r>
            <a:endParaRPr lang="nb-NO"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b-NO" dirty="0" smtClean="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Mange frivillige organisasjoner og lokale lag sliter med å få ressursene til å strekke til, til å fylle verv, til å få arbeidsoppgaver gjort, til å få aktivitetene man brenner for, til å gå rundt. Organisasjoner trenger verktøy og metoder for å kunne rekruttere flere og å få nye medlemmer til å delta. Ikke bare i aktivitetene, men også i planleggingen og organiseringen av dem. </a:t>
            </a:r>
          </a:p>
        </p:txBody>
      </p:sp>
      <p:sp>
        <p:nvSpPr>
          <p:cNvPr id="4" name="Plassholder for lysbildenummer 3"/>
          <p:cNvSpPr>
            <a:spLocks noGrp="1"/>
          </p:cNvSpPr>
          <p:nvPr>
            <p:ph type="sldNum" sz="quarter" idx="10"/>
          </p:nvPr>
        </p:nvSpPr>
        <p:spPr/>
        <p:txBody>
          <a:bodyPr/>
          <a:lstStyle/>
          <a:p>
            <a:fld id="{B169D642-CF4E-4822-9837-2E7FF76E88E3}" type="slidenum">
              <a:rPr lang="nb-NO" smtClean="0"/>
              <a:t>24</a:t>
            </a:fld>
            <a:endParaRPr lang="nb-NO"/>
          </a:p>
        </p:txBody>
      </p:sp>
    </p:spTree>
    <p:extLst>
      <p:ext uri="{BB962C8B-B14F-4D97-AF65-F5344CB8AC3E}">
        <p14:creationId xmlns:p14="http://schemas.microsoft.com/office/powerpoint/2010/main" val="585520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latin typeface="Georgia" panose="02040502050405020303" pitchFamily="18" charset="0"/>
              </a:rPr>
              <a:t>Mennesker er sosiale flokkdyr – vi trives med andre og vi har behov for å være sammen med andre. Det har blitt forsterket</a:t>
            </a:r>
            <a:r>
              <a:rPr lang="nb-NO" baseline="0" dirty="0" smtClean="0">
                <a:latin typeface="Georgia" panose="02040502050405020303" pitchFamily="18" charset="0"/>
              </a:rPr>
              <a:t> i den pågående pandemien.</a:t>
            </a:r>
            <a:endParaRPr lang="nb-NO" dirty="0" smtClean="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latin typeface="Georgia" panose="02040502050405020303" pitchFamily="18" charset="0"/>
              </a:rPr>
              <a:t>Ved kriser briljerer frivilligheten og vi ser spesielt godt hvor mye vi trenger frivilligheten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latin typeface="Georgia" panose="02040502050405020303" pitchFamily="18" charset="0"/>
              </a:rPr>
              <a:t>Får ikke til noen av våre aktiviteter uten at de frivillige gir av sin tid og sitt liv for å være der for andre. </a:t>
            </a:r>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26</a:t>
            </a:fld>
            <a:endParaRPr lang="nb-NO"/>
          </a:p>
        </p:txBody>
      </p:sp>
    </p:spTree>
    <p:extLst>
      <p:ext uri="{BB962C8B-B14F-4D97-AF65-F5344CB8AC3E}">
        <p14:creationId xmlns:p14="http://schemas.microsoft.com/office/powerpoint/2010/main" val="173643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3</a:t>
            </a:fld>
            <a:endParaRPr lang="nb-NO"/>
          </a:p>
        </p:txBody>
      </p:sp>
    </p:spTree>
    <p:extLst>
      <p:ext uri="{BB962C8B-B14F-4D97-AF65-F5344CB8AC3E}">
        <p14:creationId xmlns:p14="http://schemas.microsoft.com/office/powerpoint/2010/main" val="241903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latin typeface="Georgia" panose="02040502050405020303" pitchFamily="18" charset="0"/>
              </a:rPr>
              <a:t>Frivillighet er fortsatt et trekk ved det «norske», og i 2004 ble ordet dugnad kåret</a:t>
            </a:r>
            <a:r>
              <a:rPr lang="nb-NO" baseline="0" dirty="0" smtClean="0">
                <a:latin typeface="Georgia" panose="02040502050405020303" pitchFamily="18" charset="0"/>
              </a:rPr>
              <a:t> til Norges nasjonalord. </a:t>
            </a:r>
            <a:endParaRPr lang="nb-NO" dirty="0" smtClean="0">
              <a:latin typeface="Georgia" panose="02040502050405020303" pitchFamily="18" charset="0"/>
            </a:endParaRPr>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4</a:t>
            </a:fld>
            <a:endParaRPr lang="nb-NO"/>
          </a:p>
        </p:txBody>
      </p:sp>
    </p:spTree>
    <p:extLst>
      <p:ext uri="{BB962C8B-B14F-4D97-AF65-F5344CB8AC3E}">
        <p14:creationId xmlns:p14="http://schemas.microsoft.com/office/powerpoint/2010/main" val="256059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Frivilligheten er fri og uavhengig, den blir styrt på sine egne premisser av en indre motivasjon – hvor lønnen du får er å glede andre </a:t>
            </a:r>
            <a:r>
              <a:rPr lang="nb-NO" dirty="0" smtClean="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Tvang dreper frivilligheten. De som er frivillige må drives av en indre motivasjon.</a:t>
            </a:r>
            <a:r>
              <a:rPr lang="nb-NO" baseline="0" dirty="0" smtClean="0"/>
              <a:t> Et genuint ønske om å gjøre noe godt for andre, for seg selv og for sitt lokalsamfunn. </a:t>
            </a:r>
          </a:p>
          <a:p>
            <a:endParaRPr lang="nb-NO"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Definisjonen vektlegger at frivillig arbeid innebærer at tjenesten eller aktiviteten blir foretatt uten at det utbetales lønn. I tillegg må tjenesten eller aktiviteten være til fordel for samfunnet, miljøet, eller andre enn nære slektninger eller personer som kan regnes til egen husholdning.</a:t>
            </a:r>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5</a:t>
            </a:fld>
            <a:endParaRPr lang="nb-NO"/>
          </a:p>
        </p:txBody>
      </p:sp>
    </p:spTree>
    <p:extLst>
      <p:ext uri="{BB962C8B-B14F-4D97-AF65-F5344CB8AC3E}">
        <p14:creationId xmlns:p14="http://schemas.microsoft.com/office/powerpoint/2010/main" val="215350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Frivillig arbeid har en sterk tradisjon i Norge, med høy deltakelse og bred </a:t>
            </a:r>
            <a:r>
              <a:rPr lang="nb-NO" sz="1200" b="0" i="0" kern="1200" dirty="0" err="1" smtClean="0">
                <a:solidFill>
                  <a:schemeClr val="tx1"/>
                </a:solidFill>
                <a:effectLst/>
                <a:latin typeface="+mn-lt"/>
                <a:ea typeface="+mn-ea"/>
                <a:cs typeface="+mn-cs"/>
              </a:rPr>
              <a:t>rekruttering.</a:t>
            </a:r>
            <a:r>
              <a:rPr lang="nb-NO" dirty="0" err="1" smtClean="0"/>
              <a:t>Frivillig</a:t>
            </a:r>
            <a:r>
              <a:rPr lang="nb-NO" dirty="0" smtClean="0"/>
              <a:t> arbeid bidro med en verdiskapning tilsvarende 75,7 milliarder kroner i 2017 (SSBs satellittregnskap for frivillig sektor 2019). </a:t>
            </a:r>
          </a:p>
          <a:p>
            <a:r>
              <a:rPr lang="nb-NO" sz="1200" b="0" i="0" kern="1200" dirty="0" smtClean="0">
                <a:solidFill>
                  <a:schemeClr val="tx1"/>
                </a:solidFill>
                <a:effectLst/>
                <a:latin typeface="+mn-lt"/>
                <a:ea typeface="+mn-ea"/>
                <a:cs typeface="+mn-cs"/>
              </a:rPr>
              <a:t>Den største andelen frivillige og flest frivillige arbeidstimer finner man innenfor idrett, kulturliv og fritid.</a:t>
            </a:r>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6</a:t>
            </a:fld>
            <a:endParaRPr lang="nb-NO"/>
          </a:p>
        </p:txBody>
      </p:sp>
    </p:spTree>
    <p:extLst>
      <p:ext uri="{BB962C8B-B14F-4D97-AF65-F5344CB8AC3E}">
        <p14:creationId xmlns:p14="http://schemas.microsoft.com/office/powerpoint/2010/main" val="146129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Jeg ønsker å gi dere litt</a:t>
            </a:r>
            <a:r>
              <a:rPr lang="nb-NO" baseline="0" dirty="0" smtClean="0"/>
              <a:t> bakgrunnsinformasjon om Norges Frivilligsentraler som er vår paraplyorganisasjon som Askøy Frivilligsentral er tilsluttet. </a:t>
            </a:r>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8</a:t>
            </a:fld>
            <a:endParaRPr lang="nb-NO"/>
          </a:p>
        </p:txBody>
      </p:sp>
    </p:spTree>
    <p:extLst>
      <p:ext uri="{BB962C8B-B14F-4D97-AF65-F5344CB8AC3E}">
        <p14:creationId xmlns:p14="http://schemas.microsoft.com/office/powerpoint/2010/main" val="391325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Frivilligsentralene</a:t>
            </a:r>
            <a:r>
              <a:rPr lang="nb-NO" dirty="0" smtClean="0"/>
              <a:t> skal være et</a:t>
            </a:r>
            <a:r>
              <a:rPr lang="nb-NO" baseline="0" dirty="0" smtClean="0"/>
              <a:t> supplement til kommunale tjenester, ikke en erstatning for. Stor mangfold i organiseringsform. De fleste </a:t>
            </a:r>
            <a:r>
              <a:rPr lang="nb-NO" baseline="0" dirty="0" err="1" smtClean="0"/>
              <a:t>frivilligsentraler</a:t>
            </a:r>
            <a:r>
              <a:rPr lang="nb-NO" baseline="0" dirty="0" smtClean="0"/>
              <a:t> i Norge er kommunale på 48%, andre er eid av foreninger/lag på 26% og resten er enten stiftelse (13%), samvirkelag 4% eller aksjeselskap 1%.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smtClean="0"/>
              <a:t>Frivilligsentralene</a:t>
            </a:r>
            <a:r>
              <a:rPr lang="nb-NO" dirty="0" smtClean="0"/>
              <a:t> skal fungere som en bro mellom det offentlige (kommune), frivillige lag</a:t>
            </a:r>
            <a:r>
              <a:rPr lang="nb-NO" baseline="0" dirty="0" smtClean="0"/>
              <a:t> og organisasjoner i kommunen og enkelt frivillige som ønsker å bidra. Hovedfokuset er å ha mangfoldige møteplasser som speiler befolkningen. Andre aktiviteter man kan ha er …. (skift over til ny slide)</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9</a:t>
            </a:fld>
            <a:endParaRPr lang="nb-NO"/>
          </a:p>
        </p:txBody>
      </p:sp>
    </p:spTree>
    <p:extLst>
      <p:ext uri="{BB962C8B-B14F-4D97-AF65-F5344CB8AC3E}">
        <p14:creationId xmlns:p14="http://schemas.microsoft.com/office/powerpoint/2010/main" val="2523185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Frivilligsentralene</a:t>
            </a:r>
            <a:r>
              <a:rPr lang="nb-NO" dirty="0" smtClean="0"/>
              <a:t> skal fungere som en bro mellom det offentlige (kommune), frivillige lag</a:t>
            </a:r>
            <a:r>
              <a:rPr lang="nb-NO" baseline="0" dirty="0" smtClean="0"/>
              <a:t> og organisasjoner i kommunen og enkelt frivillige som ønsker å bidra. Hovedfokuset er å ha mangfoldige møteplasser som speiler befolkningen. </a:t>
            </a:r>
          </a:p>
          <a:p>
            <a:r>
              <a:rPr lang="nb-NO" dirty="0" smtClean="0"/>
              <a:t>Samtidig som vi på sentralen ikke arrangerer</a:t>
            </a:r>
            <a:r>
              <a:rPr lang="nb-NO" baseline="0" dirty="0" smtClean="0"/>
              <a:t> ALLE disse ulike aktivitetene, så vet vi at Røde Kors har besøksvenn og at Revmatikerne har håndarbeidsgruppe, </a:t>
            </a:r>
            <a:r>
              <a:rPr lang="nb-NO" baseline="0" dirty="0" err="1" smtClean="0"/>
              <a:t>LHL</a:t>
            </a:r>
            <a:r>
              <a:rPr lang="nb-NO" baseline="0" dirty="0" smtClean="0"/>
              <a:t> har torsdagsturer. Så om det kommer noen på sentralen og ønsker å bli med på en slik aktivitet henviser vi de videre til rett sted. Når biblioteket har språkkafé trenger ikke VI ha språkkafé – da kan vi dekke et annet behov.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Vi samarbeider også godt med andre lag og organisasjoner</a:t>
            </a:r>
            <a:r>
              <a:rPr lang="nb-NO" baseline="0" dirty="0" smtClean="0"/>
              <a:t> på øyen slik at selv om vi har våre faste aktiviteter som vi kjører hver uke/måned så er det noen ganger vi, i samarbeid, med andre kan ha et loppemarked, en ryddeaksjon på en strand eller en felles </a:t>
            </a:r>
            <a:r>
              <a:rPr lang="nb-NO" baseline="0" dirty="0" err="1" smtClean="0"/>
              <a:t>turdag</a:t>
            </a:r>
            <a:r>
              <a:rPr lang="nb-NO" baseline="0" dirty="0" smtClean="0"/>
              <a: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B169D642-CF4E-4822-9837-2E7FF76E88E3}" type="slidenum">
              <a:rPr lang="nb-NO" smtClean="0"/>
              <a:t>10</a:t>
            </a:fld>
            <a:endParaRPr lang="nb-NO"/>
          </a:p>
        </p:txBody>
      </p:sp>
    </p:spTree>
    <p:extLst>
      <p:ext uri="{BB962C8B-B14F-4D97-AF65-F5344CB8AC3E}">
        <p14:creationId xmlns:p14="http://schemas.microsoft.com/office/powerpoint/2010/main" val="425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nb-NO"/>
              <a:t>Klikk for å redigere tittelstil</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2D5718CC-BFD1-4599-AB03-4A1568232042}"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823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A51F2E4-B74F-4CAC-AAC7-9777535AA45A}"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303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A9F80770-957C-4C2D-AB6A-E1E0C8F85DC6}"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02747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73B885D7-E1A5-4522-BDB9-C34D891A67BE}"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225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64960C35-D02F-4B2D-A848-C358296FC258}"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8468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ACCC8F5E-B425-4BCA-B2DD-0693122C199C}"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5120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382CE5F-8717-4F4E-9FC5-57870E9C8BC2}"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9079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3E9DC587-F2B4-4484-B8A3-E84BA7847213}"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9991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el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576" y="2636912"/>
            <a:ext cx="7772400" cy="1362075"/>
          </a:xfrm>
        </p:spPr>
        <p:txBody>
          <a:bodyPr anchor="t"/>
          <a:lstStyle>
            <a:lvl1pPr algn="l">
              <a:defRPr lang="nb-NO" b="0" i="0" baseline="0" smtClean="0">
                <a:effectLst/>
              </a:defRPr>
            </a:lvl1pPr>
          </a:lstStyle>
          <a:p>
            <a:r>
              <a:rPr lang="nb-NO" b="0" i="0" dirty="0" smtClean="0">
                <a:solidFill>
                  <a:srgbClr val="000000"/>
                </a:solidFill>
                <a:effectLst/>
                <a:latin typeface="Times New Roman" panose="02020603050405020304" pitchFamily="18" charset="0"/>
                <a:cs typeface="Times New Roman" panose="02020603050405020304" pitchFamily="18" charset="0"/>
              </a:rPr>
              <a:t>«Man kan ikke hjelpe alle, men man kan hjelpe noen.» </a:t>
            </a:r>
            <a:endParaRPr lang="nb-NO" dirty="0"/>
          </a:p>
        </p:txBody>
      </p:sp>
      <p:sp>
        <p:nvSpPr>
          <p:cNvPr id="4" name="Rectangle 4"/>
          <p:cNvSpPr>
            <a:spLocks noGrp="1" noChangeArrowheads="1"/>
          </p:cNvSpPr>
          <p:nvPr>
            <p:ph type="dt" sz="half" idx="10"/>
          </p:nvPr>
        </p:nvSpPr>
        <p:spPr>
          <a:ln/>
        </p:spPr>
        <p:txBody>
          <a:bodyPr/>
          <a:lstStyle>
            <a:lvl1pPr>
              <a:defRPr/>
            </a:lvl1pPr>
          </a:lstStyle>
          <a:p>
            <a:fld id="{9BEC2F1A-FC53-43ED-B789-47A36B216C74}" type="datetime1">
              <a:rPr lang="nb-NO" altLang="nb-NO"/>
              <a:pPr/>
              <a:t>19.04.2021</a:t>
            </a:fld>
            <a:endParaRPr lang="nb-NO" altLang="nb-NO"/>
          </a:p>
        </p:txBody>
      </p:sp>
      <p:sp>
        <p:nvSpPr>
          <p:cNvPr id="5" name="Rectangle 5"/>
          <p:cNvSpPr>
            <a:spLocks noGrp="1" noChangeArrowheads="1"/>
          </p:cNvSpPr>
          <p:nvPr>
            <p:ph type="ftr" sz="quarter" idx="11"/>
          </p:nvPr>
        </p:nvSpPr>
        <p:spPr>
          <a:ln/>
        </p:spPr>
        <p:txBody>
          <a:bodyPr/>
          <a:lstStyle>
            <a:lvl1pPr>
              <a:defRPr/>
            </a:lvl1pPr>
          </a:lstStyle>
          <a:p>
            <a:r>
              <a:rPr lang="nb-NO" altLang="nb-NO"/>
              <a:t>Frivilligsentralene</a:t>
            </a:r>
          </a:p>
        </p:txBody>
      </p:sp>
      <p:sp>
        <p:nvSpPr>
          <p:cNvPr id="6" name="Rectangle 6"/>
          <p:cNvSpPr>
            <a:spLocks noGrp="1" noChangeArrowheads="1"/>
          </p:cNvSpPr>
          <p:nvPr>
            <p:ph type="sldNum" sz="quarter" idx="12"/>
          </p:nvPr>
        </p:nvSpPr>
        <p:spPr>
          <a:ln/>
        </p:spPr>
        <p:txBody>
          <a:bodyPr/>
          <a:lstStyle>
            <a:lvl1pPr>
              <a:defRPr/>
            </a:lvl1pPr>
          </a:lstStyle>
          <a:p>
            <a:fld id="{7D1084A6-63C8-44E7-9358-2767CAF24537}" type="slidenum">
              <a:rPr lang="nb-NO" altLang="nb-NO"/>
              <a:pPr/>
              <a:t>‹#›</a:t>
            </a:fld>
            <a:endParaRPr lang="nb-NO" altLang="nb-NO"/>
          </a:p>
        </p:txBody>
      </p:sp>
      <p:sp>
        <p:nvSpPr>
          <p:cNvPr id="7" name="Tittel 1"/>
          <p:cNvSpPr txBox="1">
            <a:spLocks/>
          </p:cNvSpPr>
          <p:nvPr userDrawn="1"/>
        </p:nvSpPr>
        <p:spPr bwMode="auto">
          <a:xfrm>
            <a:off x="1403648" y="1628800"/>
            <a:ext cx="571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baseline="0">
                <a:solidFill>
                  <a:schemeClr val="tx2"/>
                </a:solidFill>
                <a:latin typeface="Times New Roman" panose="02020603050405020304" pitchFamily="18" charset="0"/>
                <a:ea typeface="+mj-ea"/>
                <a:cs typeface="Times New Roman" panose="02020603050405020304" pitchFamily="18" charset="0"/>
              </a:defRPr>
            </a:lvl1pPr>
            <a:lvl2pPr algn="l" rtl="0" eaLnBrk="1" fontAlgn="base" hangingPunct="1">
              <a:spcBef>
                <a:spcPct val="0"/>
              </a:spcBef>
              <a:spcAft>
                <a:spcPct val="0"/>
              </a:spcAft>
              <a:defRPr sz="4400">
                <a:solidFill>
                  <a:schemeClr val="tx2"/>
                </a:solidFill>
                <a:latin typeface="Arial" charset="0"/>
                <a:ea typeface="ＭＳ Ｐゴシック" pitchFamily="16" charset="-128"/>
              </a:defRPr>
            </a:lvl2pPr>
            <a:lvl3pPr algn="l" rtl="0" eaLnBrk="1" fontAlgn="base" hangingPunct="1">
              <a:spcBef>
                <a:spcPct val="0"/>
              </a:spcBef>
              <a:spcAft>
                <a:spcPct val="0"/>
              </a:spcAft>
              <a:defRPr sz="4400">
                <a:solidFill>
                  <a:schemeClr val="tx2"/>
                </a:solidFill>
                <a:latin typeface="Arial" charset="0"/>
                <a:ea typeface="ＭＳ Ｐゴシック" pitchFamily="16" charset="-128"/>
              </a:defRPr>
            </a:lvl3pPr>
            <a:lvl4pPr algn="l" rtl="0" eaLnBrk="1" fontAlgn="base" hangingPunct="1">
              <a:spcBef>
                <a:spcPct val="0"/>
              </a:spcBef>
              <a:spcAft>
                <a:spcPct val="0"/>
              </a:spcAft>
              <a:defRPr sz="4400">
                <a:solidFill>
                  <a:schemeClr val="tx2"/>
                </a:solidFill>
                <a:latin typeface="Arial" charset="0"/>
                <a:ea typeface="ＭＳ Ｐゴシック" pitchFamily="16" charset="-128"/>
              </a:defRPr>
            </a:lvl4pPr>
            <a:lvl5pPr algn="l" rtl="0" eaLnBrk="1" fontAlgn="base" hangingPunct="1">
              <a:spcBef>
                <a:spcPct val="0"/>
              </a:spcBef>
              <a:spcAft>
                <a:spcPct val="0"/>
              </a:spcAft>
              <a:defRPr sz="4400">
                <a:solidFill>
                  <a:schemeClr val="tx2"/>
                </a:solidFill>
                <a:latin typeface="Arial" charset="0"/>
                <a:ea typeface="ＭＳ Ｐゴシック" pitchFamily="16" charset="-128"/>
              </a:defRPr>
            </a:lvl5pPr>
            <a:lvl6pPr marL="457200" algn="l" rtl="0" eaLnBrk="1" fontAlgn="base" hangingPunct="1">
              <a:spcBef>
                <a:spcPct val="0"/>
              </a:spcBef>
              <a:spcAft>
                <a:spcPct val="0"/>
              </a:spcAft>
              <a:defRPr sz="4400">
                <a:solidFill>
                  <a:schemeClr val="tx2"/>
                </a:solidFill>
                <a:latin typeface="Arial" charset="0"/>
                <a:ea typeface="ＭＳ Ｐゴシック" pitchFamily="16" charset="-128"/>
              </a:defRPr>
            </a:lvl6pPr>
            <a:lvl7pPr marL="914400" algn="l" rtl="0" eaLnBrk="1" fontAlgn="base" hangingPunct="1">
              <a:spcBef>
                <a:spcPct val="0"/>
              </a:spcBef>
              <a:spcAft>
                <a:spcPct val="0"/>
              </a:spcAft>
              <a:defRPr sz="4400">
                <a:solidFill>
                  <a:schemeClr val="tx2"/>
                </a:solidFill>
                <a:latin typeface="Arial" charset="0"/>
                <a:ea typeface="ＭＳ Ｐゴシック" pitchFamily="16" charset="-128"/>
              </a:defRPr>
            </a:lvl7pPr>
            <a:lvl8pPr marL="1371600" algn="l" rtl="0" eaLnBrk="1" fontAlgn="base" hangingPunct="1">
              <a:spcBef>
                <a:spcPct val="0"/>
              </a:spcBef>
              <a:spcAft>
                <a:spcPct val="0"/>
              </a:spcAft>
              <a:defRPr sz="4400">
                <a:solidFill>
                  <a:schemeClr val="tx2"/>
                </a:solidFill>
                <a:latin typeface="Arial" charset="0"/>
                <a:ea typeface="ＭＳ Ｐゴシック" pitchFamily="16" charset="-128"/>
              </a:defRPr>
            </a:lvl8pPr>
            <a:lvl9pPr marL="1828800" algn="l" rtl="0" eaLnBrk="1" fontAlgn="base" hangingPunct="1">
              <a:spcBef>
                <a:spcPct val="0"/>
              </a:spcBef>
              <a:spcAft>
                <a:spcPct val="0"/>
              </a:spcAft>
              <a:defRPr sz="4400">
                <a:solidFill>
                  <a:schemeClr val="tx2"/>
                </a:solidFill>
                <a:latin typeface="Arial" charset="0"/>
                <a:ea typeface="ＭＳ Ｐゴシック" pitchFamily="16" charset="-128"/>
              </a:defRPr>
            </a:lvl9pPr>
          </a:lstStyle>
          <a:p>
            <a:r>
              <a:rPr lang="nb-NO" kern="0" smtClean="0"/>
              <a:t>Å hjelpe andre</a:t>
            </a:r>
            <a:endParaRPr lang="nb-NO" kern="0" dirty="0"/>
          </a:p>
        </p:txBody>
      </p:sp>
    </p:spTree>
    <p:extLst>
      <p:ext uri="{BB962C8B-B14F-4D97-AF65-F5344CB8AC3E}">
        <p14:creationId xmlns:p14="http://schemas.microsoft.com/office/powerpoint/2010/main" val="36480161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Egendefinert oppset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smtClean="0"/>
              <a:t>Sette inn et bilde av meg</a:t>
            </a:r>
            <a:endParaRPr lang="nb-NO" dirty="0"/>
          </a:p>
        </p:txBody>
      </p:sp>
      <p:sp>
        <p:nvSpPr>
          <p:cNvPr id="3" name="Plassholder for dato 2"/>
          <p:cNvSpPr>
            <a:spLocks noGrp="1"/>
          </p:cNvSpPr>
          <p:nvPr>
            <p:ph type="dt" sz="half" idx="10"/>
          </p:nvPr>
        </p:nvSpPr>
        <p:spPr/>
        <p:txBody>
          <a:bodyPr/>
          <a:lstStyle/>
          <a:p>
            <a:r>
              <a:rPr lang="nb-NO" altLang="nb-NO" smtClean="0"/>
              <a:t>25.04.2019</a:t>
            </a:r>
            <a:endParaRPr lang="nb-NO" altLang="nb-NO" dirty="0"/>
          </a:p>
        </p:txBody>
      </p:sp>
      <p:sp>
        <p:nvSpPr>
          <p:cNvPr id="4" name="Plassholder for bunntekst 3"/>
          <p:cNvSpPr>
            <a:spLocks noGrp="1"/>
          </p:cNvSpPr>
          <p:nvPr>
            <p:ph type="ftr" sz="quarter" idx="11"/>
          </p:nvPr>
        </p:nvSpPr>
        <p:spPr/>
        <p:txBody>
          <a:bodyPr/>
          <a:lstStyle/>
          <a:p>
            <a:r>
              <a:rPr lang="nb-NO" altLang="nb-NO" smtClean="0"/>
              <a:t>Askøy Frivilligsentral</a:t>
            </a:r>
            <a:endParaRPr lang="nb-NO" altLang="nb-NO" dirty="0"/>
          </a:p>
        </p:txBody>
      </p:sp>
      <p:sp>
        <p:nvSpPr>
          <p:cNvPr id="5" name="Plassholder for lysbildenummer 4"/>
          <p:cNvSpPr>
            <a:spLocks noGrp="1"/>
          </p:cNvSpPr>
          <p:nvPr>
            <p:ph type="sldNum" sz="quarter" idx="12"/>
          </p:nvPr>
        </p:nvSpPr>
        <p:spPr/>
        <p:txBody>
          <a:bodyPr/>
          <a:lstStyle/>
          <a:p>
            <a:endParaRPr lang="nb-NO" altLang="nb-NO" dirty="0"/>
          </a:p>
        </p:txBody>
      </p:sp>
    </p:spTree>
    <p:extLst>
      <p:ext uri="{BB962C8B-B14F-4D97-AF65-F5344CB8AC3E}">
        <p14:creationId xmlns:p14="http://schemas.microsoft.com/office/powerpoint/2010/main" val="2066622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9"/>
        <p:cNvGrpSpPr/>
        <p:nvPr/>
      </p:nvGrpSpPr>
      <p:grpSpPr>
        <a:xfrm>
          <a:off x="0" y="0"/>
          <a:ext cx="0" cy="0"/>
          <a:chOff x="0" y="0"/>
          <a:chExt cx="0" cy="0"/>
        </a:xfrm>
      </p:grpSpPr>
      <p:sp>
        <p:nvSpPr>
          <p:cNvPr id="10" name="Google Shape;10;p20"/>
          <p:cNvSpPr txBox="1">
            <a:spLocks noGrp="1"/>
          </p:cNvSpPr>
          <p:nvPr>
            <p:ph type="sldNum" idx="12"/>
          </p:nvPr>
        </p:nvSpPr>
        <p:spPr>
          <a:xfrm>
            <a:off x="8754975" y="6156896"/>
            <a:ext cx="266183" cy="646250"/>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6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30E9D668-1007-4578-9D95-E724098FC98F}"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270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19DB180-2AC7-4D8A-B353-BF9826CBEDD1}" type="datetime1">
              <a:rPr lang="en-US" smtClean="0"/>
              <a:t>4/19/2021</a:t>
            </a:fld>
            <a:endParaRPr lang="en-US" dirty="0"/>
          </a:p>
        </p:txBody>
      </p:sp>
      <p:sp>
        <p:nvSpPr>
          <p:cNvPr id="5" name="Footer Placeholder 4"/>
          <p:cNvSpPr>
            <a:spLocks noGrp="1"/>
          </p:cNvSpPr>
          <p:nvPr>
            <p:ph type="ftr" sz="quarter" idx="11"/>
          </p:nvPr>
        </p:nvSpPr>
        <p:spPr/>
        <p:txBody>
          <a:bodyPr/>
          <a:lstStyle/>
          <a:p>
            <a:r>
              <a:rPr lang="nn-NO" smtClean="0"/>
              <a:t>Presentasjon i UFL og UFO 4.-5.juni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2285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nb-NO"/>
              <a:t>Klikk for å redigere tittelstil</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766345EB-0C4E-4322-B65D-B9ADCD36CE84}" type="datetime1">
              <a:rPr lang="en-US" smtClean="0"/>
              <a:t>4/19/2021</a:t>
            </a:fld>
            <a:endParaRPr lang="en-US" dirty="0"/>
          </a:p>
        </p:txBody>
      </p:sp>
      <p:sp>
        <p:nvSpPr>
          <p:cNvPr id="6" name="Footer Placeholder 5"/>
          <p:cNvSpPr>
            <a:spLocks noGrp="1"/>
          </p:cNvSpPr>
          <p:nvPr>
            <p:ph type="ftr" sz="quarter" idx="11"/>
          </p:nvPr>
        </p:nvSpPr>
        <p:spPr/>
        <p:txBody>
          <a:bodyPr/>
          <a:lstStyle/>
          <a:p>
            <a:r>
              <a:rPr lang="nn-NO" smtClean="0"/>
              <a:t>Presentasjon i UFL og UFO 4.-5.juni 2019</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5336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BF20683E-705B-4FA6-87DA-A39A464F9F77}" type="datetime1">
              <a:rPr lang="en-US" smtClean="0"/>
              <a:t>4/19/2021</a:t>
            </a:fld>
            <a:endParaRPr lang="en-US" dirty="0"/>
          </a:p>
        </p:txBody>
      </p:sp>
      <p:sp>
        <p:nvSpPr>
          <p:cNvPr id="8" name="Footer Placeholder 7"/>
          <p:cNvSpPr>
            <a:spLocks noGrp="1"/>
          </p:cNvSpPr>
          <p:nvPr>
            <p:ph type="ftr" sz="quarter" idx="11"/>
          </p:nvPr>
        </p:nvSpPr>
        <p:spPr/>
        <p:txBody>
          <a:bodyPr/>
          <a:lstStyle/>
          <a:p>
            <a:r>
              <a:rPr lang="nn-NO" smtClean="0"/>
              <a:t>Presentasjon i UFL og UFO 4.-5.juni 2019</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72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E1E7CEC0-CD5F-4D0D-A0C5-6AAD23FCE0F2}" type="datetime1">
              <a:rPr lang="en-US" smtClean="0"/>
              <a:t>4/19/2021</a:t>
            </a:fld>
            <a:endParaRPr lang="en-US" dirty="0"/>
          </a:p>
        </p:txBody>
      </p:sp>
      <p:sp>
        <p:nvSpPr>
          <p:cNvPr id="4" name="Footer Placeholder 3"/>
          <p:cNvSpPr>
            <a:spLocks noGrp="1"/>
          </p:cNvSpPr>
          <p:nvPr>
            <p:ph type="ftr" sz="quarter" idx="11"/>
          </p:nvPr>
        </p:nvSpPr>
        <p:spPr/>
        <p:txBody>
          <a:bodyPr/>
          <a:lstStyle/>
          <a:p>
            <a:r>
              <a:rPr lang="nn-NO" smtClean="0"/>
              <a:t>Presentasjon i UFL og UFO 4.-5.juni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905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F0C1C-B15A-40FB-9C6B-BF9C8E37A250}" type="datetime1">
              <a:rPr lang="en-US" smtClean="0"/>
              <a:t>4/19/2021</a:t>
            </a:fld>
            <a:endParaRPr lang="en-US" dirty="0"/>
          </a:p>
        </p:txBody>
      </p:sp>
      <p:sp>
        <p:nvSpPr>
          <p:cNvPr id="3" name="Footer Placeholder 2"/>
          <p:cNvSpPr>
            <a:spLocks noGrp="1"/>
          </p:cNvSpPr>
          <p:nvPr>
            <p:ph type="ftr" sz="quarter" idx="11"/>
          </p:nvPr>
        </p:nvSpPr>
        <p:spPr/>
        <p:txBody>
          <a:bodyPr/>
          <a:lstStyle/>
          <a:p>
            <a:r>
              <a:rPr lang="nn-NO" smtClean="0"/>
              <a:t>Presentasjon i UFL og UFO 4.-5.juni 2019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5290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nb-NO"/>
              <a:t>Klikk for å redigere tittelstil</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0E3B5D7E-8E8C-4004-8198-5BCA57AE3962}" type="datetime1">
              <a:rPr lang="en-US" smtClean="0"/>
              <a:t>4/19/2021</a:t>
            </a:fld>
            <a:endParaRPr lang="en-US" dirty="0"/>
          </a:p>
        </p:txBody>
      </p:sp>
      <p:sp>
        <p:nvSpPr>
          <p:cNvPr id="6" name="Footer Placeholder 5"/>
          <p:cNvSpPr>
            <a:spLocks noGrp="1"/>
          </p:cNvSpPr>
          <p:nvPr>
            <p:ph type="ftr" sz="quarter" idx="11"/>
          </p:nvPr>
        </p:nvSpPr>
        <p:spPr/>
        <p:txBody>
          <a:bodyPr/>
          <a:lstStyle/>
          <a:p>
            <a:r>
              <a:rPr lang="nn-NO" smtClean="0"/>
              <a:t>Presentasjon i UFL og UFO 4.-5.juni 2019</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6846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5932F4FB-68F3-4467-BD3E-DC687F3E8FD7}" type="datetime1">
              <a:rPr lang="en-US" smtClean="0"/>
              <a:t>4/19/2021</a:t>
            </a:fld>
            <a:endParaRPr lang="en-US" dirty="0"/>
          </a:p>
        </p:txBody>
      </p:sp>
      <p:sp>
        <p:nvSpPr>
          <p:cNvPr id="6" name="Footer Placeholder 5"/>
          <p:cNvSpPr>
            <a:spLocks noGrp="1"/>
          </p:cNvSpPr>
          <p:nvPr>
            <p:ph type="ftr" sz="quarter" idx="11"/>
          </p:nvPr>
        </p:nvSpPr>
        <p:spPr/>
        <p:txBody>
          <a:bodyPr/>
          <a:lstStyle/>
          <a:p>
            <a:r>
              <a:rPr lang="nn-NO" smtClean="0"/>
              <a:t>Presentasjon i UFL og UFO 4.-5.juni 2019</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66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BABA25-6990-4C0B-86FB-9EE27A035308}" type="datetime1">
              <a:rPr lang="en-US" smtClean="0"/>
              <a:t>4/19/2021</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nn-NO" smtClean="0"/>
              <a:t>Presentasjon i UFL og UFO 4.-5.juni 2019</a:t>
            </a:r>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951579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1.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jpg"/><Relationship Id="rId7"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
        <p:nvSpPr>
          <p:cNvPr id="2" name="Tittel 1">
            <a:extLst>
              <a:ext uri="{FF2B5EF4-FFF2-40B4-BE49-F238E27FC236}">
                <a16:creationId xmlns:a16="http://schemas.microsoft.com/office/drawing/2014/main" id="{B633F05D-1104-415B-8D1A-7CE8D8350EAB}"/>
              </a:ext>
            </a:extLst>
          </p:cNvPr>
          <p:cNvSpPr>
            <a:spLocks noGrp="1"/>
          </p:cNvSpPr>
          <p:nvPr>
            <p:ph type="ctrTitle"/>
          </p:nvPr>
        </p:nvSpPr>
        <p:spPr/>
        <p:txBody>
          <a:bodyPr/>
          <a:lstStyle/>
          <a:p>
            <a:r>
              <a:rPr lang="nb-NO" dirty="0">
                <a:latin typeface="Georgia" panose="02040502050405020303" pitchFamily="18" charset="0"/>
              </a:rPr>
              <a:t>Askøy Frivilligsentral</a:t>
            </a:r>
          </a:p>
        </p:txBody>
      </p:sp>
      <p:sp>
        <p:nvSpPr>
          <p:cNvPr id="3" name="Undertittel 2">
            <a:extLst>
              <a:ext uri="{FF2B5EF4-FFF2-40B4-BE49-F238E27FC236}">
                <a16:creationId xmlns:a16="http://schemas.microsoft.com/office/drawing/2014/main" id="{C1F5F789-E478-45DE-A3CA-9552C7AB11FD}"/>
              </a:ext>
            </a:extLst>
          </p:cNvPr>
          <p:cNvSpPr>
            <a:spLocks noGrp="1"/>
          </p:cNvSpPr>
          <p:nvPr>
            <p:ph type="subTitle" idx="1"/>
          </p:nvPr>
        </p:nvSpPr>
        <p:spPr/>
        <p:txBody>
          <a:bodyPr>
            <a:normAutofit/>
          </a:bodyPr>
          <a:lstStyle/>
          <a:p>
            <a:r>
              <a:rPr lang="nb-NO" sz="2000" dirty="0">
                <a:latin typeface="Georgia" panose="02040502050405020303" pitchFamily="18" charset="0"/>
              </a:rPr>
              <a:t>1992 - nå</a:t>
            </a:r>
          </a:p>
        </p:txBody>
      </p:sp>
    </p:spTree>
    <p:extLst>
      <p:ext uri="{BB962C8B-B14F-4D97-AF65-F5344CB8AC3E}">
        <p14:creationId xmlns:p14="http://schemas.microsoft.com/office/powerpoint/2010/main" val="1187931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14" y="1219326"/>
            <a:ext cx="5266132" cy="5209184"/>
          </a:xfrm>
          <a:prstGeom prst="rect">
            <a:avLst/>
          </a:prstGeom>
        </p:spPr>
      </p:pic>
      <p:sp>
        <p:nvSpPr>
          <p:cNvPr id="2" name="TekstSylinder 1"/>
          <p:cNvSpPr txBox="1"/>
          <p:nvPr/>
        </p:nvSpPr>
        <p:spPr>
          <a:xfrm>
            <a:off x="5818908" y="2144486"/>
            <a:ext cx="2693721" cy="3477875"/>
          </a:xfrm>
          <a:prstGeom prst="rect">
            <a:avLst/>
          </a:prstGeom>
          <a:noFill/>
        </p:spPr>
        <p:txBody>
          <a:bodyPr wrap="square" rtlCol="0">
            <a:spAutoFit/>
          </a:bodyPr>
          <a:lstStyle/>
          <a:p>
            <a:r>
              <a:rPr lang="nb-NO" sz="2000" dirty="0" smtClean="0">
                <a:latin typeface="Georgia" panose="02040502050405020303" pitchFamily="18" charset="0"/>
              </a:rPr>
              <a:t>Frivilligsentraler er </a:t>
            </a:r>
            <a:r>
              <a:rPr lang="nb-NO" sz="2000" b="1" dirty="0" smtClean="0">
                <a:latin typeface="Georgia" panose="02040502050405020303" pitchFamily="18" charset="0"/>
              </a:rPr>
              <a:t>mangfoldige møteplasser </a:t>
            </a:r>
            <a:r>
              <a:rPr lang="nb-NO" sz="2000" dirty="0" smtClean="0">
                <a:latin typeface="Georgia" panose="02040502050405020303" pitchFamily="18" charset="0"/>
              </a:rPr>
              <a:t>bygget på </a:t>
            </a:r>
            <a:r>
              <a:rPr lang="nb-NO" sz="2000" b="1" dirty="0" smtClean="0">
                <a:latin typeface="Georgia" panose="02040502050405020303" pitchFamily="18" charset="0"/>
              </a:rPr>
              <a:t>frivillighetens premisser </a:t>
            </a:r>
            <a:r>
              <a:rPr lang="nb-NO" sz="2000" dirty="0" smtClean="0">
                <a:latin typeface="Georgia" panose="02040502050405020303" pitchFamily="18" charset="0"/>
              </a:rPr>
              <a:t>og </a:t>
            </a:r>
            <a:r>
              <a:rPr lang="nb-NO" sz="2000" b="1" dirty="0" smtClean="0">
                <a:latin typeface="Georgia" panose="02040502050405020303" pitchFamily="18" charset="0"/>
              </a:rPr>
              <a:t>lokale ønsker</a:t>
            </a:r>
            <a:r>
              <a:rPr lang="nb-NO" sz="2000" dirty="0" smtClean="0">
                <a:latin typeface="Georgia" panose="02040502050405020303" pitchFamily="18" charset="0"/>
              </a:rPr>
              <a:t>, ivaretatt av ansatte i samhandling med frivillige, lag &amp; foreninger, næring og kommune. </a:t>
            </a:r>
            <a:endParaRPr lang="nb-NO" sz="2000" dirty="0">
              <a:latin typeface="Georgia" panose="02040502050405020303" pitchFamily="18" charset="0"/>
            </a:endParaRPr>
          </a:p>
        </p:txBody>
      </p:sp>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68832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F560CE-9AE1-44C6-9D38-209F907A6404}"/>
              </a:ext>
            </a:extLst>
          </p:cNvPr>
          <p:cNvSpPr>
            <a:spLocks noGrp="1"/>
          </p:cNvSpPr>
          <p:nvPr>
            <p:ph type="title"/>
          </p:nvPr>
        </p:nvSpPr>
        <p:spPr>
          <a:xfrm>
            <a:off x="163962" y="1567543"/>
            <a:ext cx="8375578" cy="2040233"/>
          </a:xfrm>
        </p:spPr>
        <p:txBody>
          <a:bodyPr>
            <a:noAutofit/>
          </a:bodyPr>
          <a:lstStyle/>
          <a:p>
            <a:r>
              <a:rPr lang="nb-NO" sz="6000" dirty="0">
                <a:latin typeface="Georgia" panose="02040502050405020303" pitchFamily="18" charset="0"/>
              </a:rPr>
              <a:t>Hva er Frivilligsentralen?</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pic>
        <p:nvPicPr>
          <p:cNvPr id="6" name="Bilde 5">
            <a:extLst>
              <a:ext uri="{FF2B5EF4-FFF2-40B4-BE49-F238E27FC236}">
                <a16:creationId xmlns:a16="http://schemas.microsoft.com/office/drawing/2014/main" id="{A63D8385-0AFC-434F-BBBC-B326ED37EA5F}"/>
              </a:ext>
            </a:extLst>
          </p:cNvPr>
          <p:cNvPicPr>
            <a:picLocks noChangeAspect="1"/>
          </p:cNvPicPr>
          <p:nvPr/>
        </p:nvPicPr>
        <p:blipFill>
          <a:blip r:embed="rId4"/>
          <a:stretch>
            <a:fillRect/>
          </a:stretch>
        </p:blipFill>
        <p:spPr>
          <a:xfrm>
            <a:off x="2358383" y="3765615"/>
            <a:ext cx="4199934" cy="2458310"/>
          </a:xfrm>
          <a:prstGeom prst="rect">
            <a:avLst/>
          </a:prstGeom>
        </p:spPr>
      </p:pic>
    </p:spTree>
    <p:extLst>
      <p:ext uri="{BB962C8B-B14F-4D97-AF65-F5344CB8AC3E}">
        <p14:creationId xmlns:p14="http://schemas.microsoft.com/office/powerpoint/2010/main" val="969283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latin typeface="Georgia" panose="02040502050405020303" pitchFamily="18" charset="0"/>
              </a:rPr>
              <a:t>Visjon og målsetting</a:t>
            </a:r>
            <a:endParaRPr lang="nb-NO" dirty="0">
              <a:latin typeface="Georgia" panose="02040502050405020303" pitchFamily="18" charset="0"/>
            </a:endParaRPr>
          </a:p>
        </p:txBody>
      </p:sp>
      <p:sp>
        <p:nvSpPr>
          <p:cNvPr id="3" name="Plassholder for innhold 2"/>
          <p:cNvSpPr>
            <a:spLocks noGrp="1"/>
          </p:cNvSpPr>
          <p:nvPr>
            <p:ph idx="1"/>
          </p:nvPr>
        </p:nvSpPr>
        <p:spPr/>
        <p:txBody>
          <a:bodyPr>
            <a:normAutofit lnSpcReduction="10000"/>
          </a:bodyPr>
          <a:lstStyle/>
          <a:p>
            <a:pPr>
              <a:buFontTx/>
              <a:buChar char="-"/>
            </a:pPr>
            <a:r>
              <a:rPr lang="nb-NO" sz="2000" dirty="0">
                <a:latin typeface="Georgia" panose="02040502050405020303" pitchFamily="18" charset="0"/>
              </a:rPr>
              <a:t>Være koordinator</a:t>
            </a:r>
          </a:p>
          <a:p>
            <a:endParaRPr lang="nb-NO" sz="2000" dirty="0">
              <a:latin typeface="Georgia" panose="02040502050405020303" pitchFamily="18" charset="0"/>
            </a:endParaRPr>
          </a:p>
          <a:p>
            <a:pPr>
              <a:buFontTx/>
              <a:buChar char="-"/>
            </a:pPr>
            <a:r>
              <a:rPr lang="nb-NO" sz="2000" dirty="0">
                <a:latin typeface="Georgia" panose="02040502050405020303" pitchFamily="18" charset="0"/>
              </a:rPr>
              <a:t>Være i </a:t>
            </a:r>
            <a:r>
              <a:rPr lang="nb-NO" sz="2000" dirty="0" err="1">
                <a:latin typeface="Georgia" panose="02040502050405020303" pitchFamily="18" charset="0"/>
              </a:rPr>
              <a:t>gangsetter</a:t>
            </a:r>
            <a:r>
              <a:rPr lang="nb-NO" sz="2000" dirty="0">
                <a:latin typeface="Georgia" panose="02040502050405020303" pitchFamily="18" charset="0"/>
              </a:rPr>
              <a:t> av nye tiltak </a:t>
            </a:r>
          </a:p>
          <a:p>
            <a:endParaRPr lang="nb-NO" sz="2000" dirty="0">
              <a:latin typeface="Georgia" panose="02040502050405020303" pitchFamily="18" charset="0"/>
            </a:endParaRPr>
          </a:p>
          <a:p>
            <a:pPr>
              <a:buFontTx/>
              <a:buChar char="-"/>
            </a:pPr>
            <a:r>
              <a:rPr lang="nb-NO" sz="2000" dirty="0">
                <a:latin typeface="Georgia" panose="02040502050405020303" pitchFamily="18" charset="0"/>
              </a:rPr>
              <a:t>Gi enkeltmennesker som ønsker å yte en frivillig innsats anledning til å gjøre dette, enten som enkeltmenneske eller som medlem i en organisasjon</a:t>
            </a:r>
          </a:p>
          <a:p>
            <a:endParaRPr lang="nb-NO" sz="2000" dirty="0">
              <a:latin typeface="Georgia" panose="02040502050405020303" pitchFamily="18" charset="0"/>
            </a:endParaRPr>
          </a:p>
          <a:p>
            <a:pPr>
              <a:buFontTx/>
              <a:buChar char="-"/>
            </a:pPr>
            <a:r>
              <a:rPr lang="nb-NO" sz="2000" dirty="0">
                <a:latin typeface="Georgia" panose="02040502050405020303" pitchFamily="18" charset="0"/>
              </a:rPr>
              <a:t>Være en bro mellom frivilligheten og kommunen </a:t>
            </a:r>
          </a:p>
          <a:p>
            <a:endParaRPr lang="nb-NO" dirty="0"/>
          </a:p>
        </p:txBody>
      </p:sp>
    </p:spTree>
    <p:extLst>
      <p:ext uri="{BB962C8B-B14F-4D97-AF65-F5344CB8AC3E}">
        <p14:creationId xmlns:p14="http://schemas.microsoft.com/office/powerpoint/2010/main" val="365604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961B04-9B12-4748-802C-71CFE9BC68D2}"/>
              </a:ext>
            </a:extLst>
          </p:cNvPr>
          <p:cNvSpPr>
            <a:spLocks noGrp="1"/>
          </p:cNvSpPr>
          <p:nvPr>
            <p:ph type="title"/>
          </p:nvPr>
        </p:nvSpPr>
        <p:spPr>
          <a:xfrm>
            <a:off x="609600" y="609600"/>
            <a:ext cx="6347714" cy="786581"/>
          </a:xfrm>
        </p:spPr>
        <p:txBody>
          <a:bodyPr/>
          <a:lstStyle/>
          <a:p>
            <a:r>
              <a:rPr lang="nb-NO" b="1" dirty="0">
                <a:solidFill>
                  <a:srgbClr val="92D050"/>
                </a:solidFill>
                <a:latin typeface="Georgia" panose="02040502050405020303" pitchFamily="18" charset="0"/>
                <a:cs typeface="Times New Roman" panose="02020603050405020304" pitchFamily="18" charset="0"/>
              </a:rPr>
              <a:t>Askøy </a:t>
            </a:r>
            <a:r>
              <a:rPr lang="nb-NO" b="1" dirty="0" smtClean="0">
                <a:solidFill>
                  <a:srgbClr val="92D050"/>
                </a:solidFill>
                <a:latin typeface="Georgia" panose="02040502050405020303" pitchFamily="18" charset="0"/>
                <a:cs typeface="Times New Roman" panose="02020603050405020304" pitchFamily="18" charset="0"/>
              </a:rPr>
              <a:t>Frivilligsentral</a:t>
            </a:r>
            <a:endParaRPr lang="nb-NO" dirty="0"/>
          </a:p>
        </p:txBody>
      </p:sp>
      <p:pic>
        <p:nvPicPr>
          <p:cNvPr id="11" name="Bilde 10">
            <a:extLst>
              <a:ext uri="{FF2B5EF4-FFF2-40B4-BE49-F238E27FC236}">
                <a16:creationId xmlns:a16="http://schemas.microsoft.com/office/drawing/2014/main" id="{A66E066F-9E31-46B8-AAE9-40FD0BB0F1C3}"/>
              </a:ext>
            </a:extLst>
          </p:cNvPr>
          <p:cNvPicPr>
            <a:picLocks noChangeAspect="1"/>
          </p:cNvPicPr>
          <p:nvPr/>
        </p:nvPicPr>
        <p:blipFill>
          <a:blip r:embed="rId2"/>
          <a:stretch>
            <a:fillRect/>
          </a:stretch>
        </p:blipFill>
        <p:spPr>
          <a:xfrm>
            <a:off x="5183284" y="4455757"/>
            <a:ext cx="1655959" cy="2219690"/>
          </a:xfrm>
          <a:prstGeom prst="rect">
            <a:avLst/>
          </a:prstGeom>
        </p:spPr>
      </p:pic>
      <p:pic>
        <p:nvPicPr>
          <p:cNvPr id="13" name="Bilde 12">
            <a:extLst>
              <a:ext uri="{FF2B5EF4-FFF2-40B4-BE49-F238E27FC236}">
                <a16:creationId xmlns:a16="http://schemas.microsoft.com/office/drawing/2014/main" id="{AEB00FD5-CCC5-4297-A5E3-1CB67CDB8A5B}"/>
              </a:ext>
            </a:extLst>
          </p:cNvPr>
          <p:cNvPicPr>
            <a:picLocks noChangeAspect="1"/>
          </p:cNvPicPr>
          <p:nvPr/>
        </p:nvPicPr>
        <p:blipFill>
          <a:blip r:embed="rId3"/>
          <a:stretch>
            <a:fillRect/>
          </a:stretch>
        </p:blipFill>
        <p:spPr>
          <a:xfrm>
            <a:off x="4145616" y="1840111"/>
            <a:ext cx="2018254" cy="2711087"/>
          </a:xfrm>
          <a:prstGeom prst="rect">
            <a:avLst/>
          </a:prstGeom>
        </p:spPr>
      </p:pic>
      <p:pic>
        <p:nvPicPr>
          <p:cNvPr id="15" name="Bilde 14">
            <a:extLst>
              <a:ext uri="{FF2B5EF4-FFF2-40B4-BE49-F238E27FC236}">
                <a16:creationId xmlns:a16="http://schemas.microsoft.com/office/drawing/2014/main" id="{04729176-A4F9-457B-9795-3E499BDCBA50}"/>
              </a:ext>
            </a:extLst>
          </p:cNvPr>
          <p:cNvPicPr>
            <a:picLocks noChangeAspect="1"/>
          </p:cNvPicPr>
          <p:nvPr/>
        </p:nvPicPr>
        <p:blipFill>
          <a:blip r:embed="rId4"/>
          <a:stretch>
            <a:fillRect/>
          </a:stretch>
        </p:blipFill>
        <p:spPr>
          <a:xfrm>
            <a:off x="6163870" y="2697293"/>
            <a:ext cx="2471873" cy="1853905"/>
          </a:xfrm>
          <a:prstGeom prst="rect">
            <a:avLst/>
          </a:prstGeom>
        </p:spPr>
      </p:pic>
      <p:pic>
        <p:nvPicPr>
          <p:cNvPr id="10" name="Bild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
        <p:nvSpPr>
          <p:cNvPr id="4" name="Plassholder for innhold 3"/>
          <p:cNvSpPr>
            <a:spLocks noGrp="1"/>
          </p:cNvSpPr>
          <p:nvPr>
            <p:ph sz="half" idx="1"/>
          </p:nvPr>
        </p:nvSpPr>
        <p:spPr>
          <a:xfrm>
            <a:off x="609600" y="1661652"/>
            <a:ext cx="3536016" cy="5013795"/>
          </a:xfrm>
        </p:spPr>
        <p:txBody>
          <a:bodyPr>
            <a:normAutofit fontScale="85000" lnSpcReduction="10000"/>
          </a:bodyPr>
          <a:lstStyle/>
          <a:p>
            <a:r>
              <a:rPr lang="nb-NO" sz="2000" dirty="0">
                <a:solidFill>
                  <a:schemeClr val="accent1">
                    <a:lumMod val="75000"/>
                  </a:schemeClr>
                </a:solidFill>
                <a:latin typeface="Georgia" panose="02040502050405020303" pitchFamily="18" charset="0"/>
                <a:cs typeface="Times New Roman" panose="02020603050405020304" pitchFamily="18" charset="0"/>
              </a:rPr>
              <a:t>Info om sentralen</a:t>
            </a:r>
            <a:r>
              <a:rPr lang="nb-NO" sz="2000" dirty="0" smtClean="0">
                <a:solidFill>
                  <a:schemeClr val="accent1">
                    <a:lumMod val="75000"/>
                  </a:schemeClr>
                </a:solidFill>
                <a:latin typeface="Georgia" panose="02040502050405020303" pitchFamily="18" charset="0"/>
                <a:cs typeface="Times New Roman" panose="02020603050405020304" pitchFamily="18" charset="0"/>
              </a:rPr>
              <a:t>:</a:t>
            </a:r>
            <a:endParaRPr lang="nb-NO" sz="2000" dirty="0">
              <a:solidFill>
                <a:schemeClr val="accent1">
                  <a:lumMod val="75000"/>
                </a:schemeClr>
              </a:solidFill>
              <a:latin typeface="Georgia" panose="02040502050405020303" pitchFamily="18" charset="0"/>
              <a:cs typeface="Times New Roman" panose="02020603050405020304" pitchFamily="18" charset="0"/>
            </a:endParaRPr>
          </a:p>
          <a:p>
            <a:pPr>
              <a:buFont typeface="Arial" panose="020B0604020202020204" pitchFamily="34" charset="0"/>
              <a:buChar char="•"/>
            </a:pPr>
            <a:r>
              <a:rPr lang="nb-NO" sz="2000" dirty="0">
                <a:solidFill>
                  <a:schemeClr val="accent1">
                    <a:lumMod val="75000"/>
                  </a:schemeClr>
                </a:solidFill>
                <a:latin typeface="Georgia" panose="02040502050405020303" pitchFamily="18" charset="0"/>
                <a:cs typeface="Times New Roman" panose="02020603050405020304" pitchFamily="18" charset="0"/>
              </a:rPr>
              <a:t>En del av Norges Frivilligsentraler - interesseorganisasjon</a:t>
            </a:r>
          </a:p>
          <a:p>
            <a:pPr>
              <a:buFont typeface="Arial" panose="020B0604020202020204" pitchFamily="34" charset="0"/>
              <a:buChar char="•"/>
            </a:pPr>
            <a:r>
              <a:rPr lang="nb-NO" sz="2000" dirty="0">
                <a:solidFill>
                  <a:schemeClr val="accent1">
                    <a:lumMod val="75000"/>
                  </a:schemeClr>
                </a:solidFill>
                <a:latin typeface="Georgia" panose="02040502050405020303" pitchFamily="18" charset="0"/>
                <a:cs typeface="Times New Roman" panose="02020603050405020304" pitchFamily="18" charset="0"/>
              </a:rPr>
              <a:t>Opprettet: 1992 samme året som Askøybroen stod ferdig.</a:t>
            </a:r>
          </a:p>
          <a:p>
            <a:pPr>
              <a:buFont typeface="Arial" panose="020B0604020202020204" pitchFamily="34" charset="0"/>
              <a:buChar char="•"/>
            </a:pPr>
            <a:r>
              <a:rPr lang="nb-NO" sz="2000" dirty="0">
                <a:solidFill>
                  <a:schemeClr val="accent1">
                    <a:lumMod val="75000"/>
                  </a:schemeClr>
                </a:solidFill>
                <a:latin typeface="Georgia" panose="02040502050405020303" pitchFamily="18" charset="0"/>
                <a:cs typeface="Times New Roman" panose="02020603050405020304" pitchFamily="18" charset="0"/>
              </a:rPr>
              <a:t>Ansatte: 1 fulltidsansatt </a:t>
            </a:r>
          </a:p>
          <a:p>
            <a:pPr>
              <a:buFont typeface="Arial" panose="020B0604020202020204" pitchFamily="34" charset="0"/>
              <a:buChar char="•"/>
            </a:pPr>
            <a:r>
              <a:rPr lang="nb-NO" sz="2000" dirty="0">
                <a:solidFill>
                  <a:schemeClr val="accent1">
                    <a:lumMod val="75000"/>
                  </a:schemeClr>
                </a:solidFill>
                <a:latin typeface="Georgia" panose="02040502050405020303" pitchFamily="18" charset="0"/>
                <a:cs typeface="Times New Roman" panose="02020603050405020304" pitchFamily="18" charset="0"/>
              </a:rPr>
              <a:t>Eget styre sammensatt av ulike frivillige organisasjoner, administrasjon, politikere, UKS og enkeltfrivillige.</a:t>
            </a:r>
          </a:p>
          <a:p>
            <a:pPr>
              <a:buFont typeface="Arial" panose="020B0604020202020204" pitchFamily="34" charset="0"/>
              <a:buChar char="•"/>
            </a:pPr>
            <a:r>
              <a:rPr lang="nb-NO" sz="2000" dirty="0">
                <a:solidFill>
                  <a:schemeClr val="accent1">
                    <a:lumMod val="75000"/>
                  </a:schemeClr>
                </a:solidFill>
                <a:latin typeface="Georgia" panose="02040502050405020303" pitchFamily="18" charset="0"/>
                <a:cs typeface="Times New Roman" panose="02020603050405020304" pitchFamily="18" charset="0"/>
              </a:rPr>
              <a:t>Frivillige: ca. </a:t>
            </a:r>
            <a:r>
              <a:rPr lang="nb-NO" sz="2000" dirty="0" smtClean="0">
                <a:solidFill>
                  <a:schemeClr val="accent1">
                    <a:lumMod val="75000"/>
                  </a:schemeClr>
                </a:solidFill>
                <a:latin typeface="Georgia" panose="02040502050405020303" pitchFamily="18" charset="0"/>
                <a:cs typeface="Times New Roman" panose="02020603050405020304" pitchFamily="18" charset="0"/>
              </a:rPr>
              <a:t>150 (2021)</a:t>
            </a:r>
            <a:endParaRPr lang="nb-NO" sz="2000" dirty="0">
              <a:solidFill>
                <a:schemeClr val="accent1">
                  <a:lumMod val="75000"/>
                </a:schemeClr>
              </a:solidFill>
              <a:latin typeface="Georgia" panose="02040502050405020303" pitchFamily="18" charset="0"/>
              <a:cs typeface="Times New Roman" panose="02020603050405020304" pitchFamily="18" charset="0"/>
            </a:endParaRPr>
          </a:p>
          <a:p>
            <a:pPr>
              <a:buFont typeface="Arial" panose="020B0604020202020204" pitchFamily="34" charset="0"/>
              <a:buChar char="•"/>
            </a:pPr>
            <a:r>
              <a:rPr lang="nb-NO" sz="2000" dirty="0">
                <a:solidFill>
                  <a:schemeClr val="accent1">
                    <a:lumMod val="75000"/>
                  </a:schemeClr>
                </a:solidFill>
                <a:latin typeface="Georgia" panose="02040502050405020303" pitchFamily="18" charset="0"/>
                <a:cs typeface="Times New Roman" panose="02020603050405020304" pitchFamily="18" charset="0"/>
              </a:rPr>
              <a:t>Lokaler: Kjelleren på Rådhuset på Kleppestø</a:t>
            </a:r>
          </a:p>
          <a:p>
            <a:pPr>
              <a:buFont typeface="Arial" panose="020B0604020202020204" pitchFamily="34" charset="0"/>
              <a:buChar char="•"/>
            </a:pPr>
            <a:r>
              <a:rPr lang="nb-NO" sz="2000" dirty="0">
                <a:solidFill>
                  <a:schemeClr val="accent1">
                    <a:lumMod val="75000"/>
                  </a:schemeClr>
                </a:solidFill>
                <a:latin typeface="Georgia" panose="02040502050405020303" pitchFamily="18" charset="0"/>
                <a:cs typeface="Times New Roman" panose="02020603050405020304" pitchFamily="18" charset="0"/>
              </a:rPr>
              <a:t>Frivilligsentraler i Norge: 469</a:t>
            </a:r>
            <a:endParaRPr lang="nb-NO" sz="2000" dirty="0">
              <a:latin typeface="Georgia" panose="02040502050405020303" pitchFamily="18" charset="0"/>
              <a:cs typeface="Times New Roman" panose="02020603050405020304" pitchFamily="18" charset="0"/>
            </a:endParaRPr>
          </a:p>
          <a:p>
            <a:endParaRPr lang="nb-NO" dirty="0"/>
          </a:p>
        </p:txBody>
      </p:sp>
    </p:spTree>
    <p:extLst>
      <p:ext uri="{BB962C8B-B14F-4D97-AF65-F5344CB8AC3E}">
        <p14:creationId xmlns:p14="http://schemas.microsoft.com/office/powerpoint/2010/main" val="4175567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81970" y="479270"/>
            <a:ext cx="5885259" cy="1042775"/>
          </a:xfrm>
        </p:spPr>
        <p:txBody>
          <a:bodyPr/>
          <a:lstStyle/>
          <a:p>
            <a:pPr algn="l"/>
            <a:r>
              <a:rPr lang="nb-NO" dirty="0" smtClean="0">
                <a:latin typeface="Georgia" panose="02040502050405020303" pitchFamily="18" charset="0"/>
              </a:rPr>
              <a:t>Økonomi</a:t>
            </a:r>
            <a:endParaRPr lang="nb-NO" dirty="0">
              <a:latin typeface="Georgia" panose="02040502050405020303" pitchFamily="18" charset="0"/>
            </a:endParaRPr>
          </a:p>
        </p:txBody>
      </p:sp>
      <p:sp>
        <p:nvSpPr>
          <p:cNvPr id="3" name="Undertittel 2"/>
          <p:cNvSpPr>
            <a:spLocks noGrp="1"/>
          </p:cNvSpPr>
          <p:nvPr>
            <p:ph type="subTitle" idx="1"/>
          </p:nvPr>
        </p:nvSpPr>
        <p:spPr>
          <a:xfrm>
            <a:off x="653143" y="1872344"/>
            <a:ext cx="7086600" cy="2873828"/>
          </a:xfrm>
        </p:spPr>
        <p:txBody>
          <a:bodyPr>
            <a:normAutofit fontScale="62500" lnSpcReduction="20000"/>
          </a:bodyPr>
          <a:lstStyle/>
          <a:p>
            <a:pPr marL="857250" indent="-857250" algn="l">
              <a:buFont typeface="Wingdings" panose="05000000000000000000" pitchFamily="2" charset="2"/>
              <a:buChar char="Ø"/>
            </a:pPr>
            <a:r>
              <a:rPr lang="nb-NO" sz="3300" dirty="0">
                <a:latin typeface="Georgia" panose="02040502050405020303" pitchFamily="18" charset="0"/>
              </a:rPr>
              <a:t>Øremerket tilskudd fra </a:t>
            </a:r>
            <a:r>
              <a:rPr lang="nb-NO" sz="3300" dirty="0" smtClean="0">
                <a:latin typeface="Georgia" panose="02040502050405020303" pitchFamily="18" charset="0"/>
              </a:rPr>
              <a:t>Kulturdepartementet </a:t>
            </a:r>
            <a:r>
              <a:rPr lang="nb-NO" sz="3300" dirty="0">
                <a:latin typeface="Georgia" panose="02040502050405020303" pitchFamily="18" charset="0"/>
              </a:rPr>
              <a:t>siden 1991 til Frivilligsentraler som hadde en 100% stilling  </a:t>
            </a:r>
          </a:p>
          <a:p>
            <a:pPr marL="857250" indent="-857250" algn="l">
              <a:buFont typeface="Wingdings" panose="05000000000000000000" pitchFamily="2" charset="2"/>
              <a:buChar char="Ø"/>
            </a:pPr>
            <a:r>
              <a:rPr lang="nb-NO" sz="3300" dirty="0">
                <a:solidFill>
                  <a:schemeClr val="accent2"/>
                </a:solidFill>
                <a:latin typeface="Georgia" panose="02040502050405020303" pitchFamily="18" charset="0"/>
              </a:rPr>
              <a:t>I motsetning til de tradisjonelle humanitære frivillige organisasjonene opererer frivillighetssentralene ikke med medlemskap, men har inntekter fra stat og kommune.</a:t>
            </a:r>
          </a:p>
          <a:p>
            <a:pPr marL="857250" indent="-857250" algn="l">
              <a:buFont typeface="Wingdings" panose="05000000000000000000" pitchFamily="2" charset="2"/>
              <a:buChar char="Ø"/>
            </a:pPr>
            <a:r>
              <a:rPr lang="nb-NO" sz="3300" dirty="0" smtClean="0">
                <a:solidFill>
                  <a:schemeClr val="accent2"/>
                </a:solidFill>
                <a:latin typeface="Georgia" panose="02040502050405020303" pitchFamily="18" charset="0"/>
              </a:rPr>
              <a:t>60 % tilskudd fra stat (nasjonal)</a:t>
            </a:r>
          </a:p>
          <a:p>
            <a:pPr algn="l"/>
            <a:r>
              <a:rPr lang="nb-NO" sz="3300" dirty="0" smtClean="0">
                <a:solidFill>
                  <a:schemeClr val="accent2"/>
                </a:solidFill>
                <a:latin typeface="Georgia" panose="02040502050405020303" pitchFamily="18" charset="0"/>
              </a:rPr>
              <a:t>		40 % tilskudd fra kommune (lokal)</a:t>
            </a:r>
          </a:p>
          <a:p>
            <a:pPr algn="l"/>
            <a:endParaRPr lang="nb-NO" sz="3300" dirty="0">
              <a:solidFill>
                <a:schemeClr val="accent2"/>
              </a:solidFill>
            </a:endParaRPr>
          </a:p>
          <a:p>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graphicFrame>
        <p:nvGraphicFramePr>
          <p:cNvPr id="6" name="Tabell 5"/>
          <p:cNvGraphicFramePr>
            <a:graphicFrameLocks noGrp="1"/>
          </p:cNvGraphicFramePr>
          <p:nvPr>
            <p:extLst>
              <p:ext uri="{D42A27DB-BD31-4B8C-83A1-F6EECF244321}">
                <p14:modId xmlns:p14="http://schemas.microsoft.com/office/powerpoint/2010/main" val="286426410"/>
              </p:ext>
            </p:extLst>
          </p:nvPr>
        </p:nvGraphicFramePr>
        <p:xfrm>
          <a:off x="990599" y="4746171"/>
          <a:ext cx="6868886" cy="1349829"/>
        </p:xfrm>
        <a:graphic>
          <a:graphicData uri="http://schemas.openxmlformats.org/drawingml/2006/table">
            <a:tbl>
              <a:tblPr firstRow="1" firstCol="1" bandRow="1">
                <a:tableStyleId>{5C22544A-7EE6-4342-B048-85BDC9FD1C3A}</a:tableStyleId>
              </a:tblPr>
              <a:tblGrid>
                <a:gridCol w="1373085">
                  <a:extLst>
                    <a:ext uri="{9D8B030D-6E8A-4147-A177-3AD203B41FA5}">
                      <a16:colId xmlns:a16="http://schemas.microsoft.com/office/drawing/2014/main" val="3549457748"/>
                    </a:ext>
                  </a:extLst>
                </a:gridCol>
                <a:gridCol w="1692747">
                  <a:extLst>
                    <a:ext uri="{9D8B030D-6E8A-4147-A177-3AD203B41FA5}">
                      <a16:colId xmlns:a16="http://schemas.microsoft.com/office/drawing/2014/main" val="596941605"/>
                    </a:ext>
                  </a:extLst>
                </a:gridCol>
                <a:gridCol w="1055152">
                  <a:extLst>
                    <a:ext uri="{9D8B030D-6E8A-4147-A177-3AD203B41FA5}">
                      <a16:colId xmlns:a16="http://schemas.microsoft.com/office/drawing/2014/main" val="407201273"/>
                    </a:ext>
                  </a:extLst>
                </a:gridCol>
                <a:gridCol w="1373951">
                  <a:extLst>
                    <a:ext uri="{9D8B030D-6E8A-4147-A177-3AD203B41FA5}">
                      <a16:colId xmlns:a16="http://schemas.microsoft.com/office/drawing/2014/main" val="3194331489"/>
                    </a:ext>
                  </a:extLst>
                </a:gridCol>
                <a:gridCol w="1373951">
                  <a:extLst>
                    <a:ext uri="{9D8B030D-6E8A-4147-A177-3AD203B41FA5}">
                      <a16:colId xmlns:a16="http://schemas.microsoft.com/office/drawing/2014/main" val="4271771058"/>
                    </a:ext>
                  </a:extLst>
                </a:gridCol>
              </a:tblGrid>
              <a:tr h="963909">
                <a:tc>
                  <a:txBody>
                    <a:bodyPr/>
                    <a:lstStyle/>
                    <a:p>
                      <a:pPr>
                        <a:lnSpc>
                          <a:spcPct val="107000"/>
                        </a:lnSpc>
                        <a:spcAft>
                          <a:spcPts val="0"/>
                        </a:spcAft>
                      </a:pPr>
                      <a:r>
                        <a:rPr lang="nb-NO" sz="1600">
                          <a:effectLst/>
                        </a:rPr>
                        <a:t>Kommune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dirty="0">
                          <a:effectLst/>
                        </a:rPr>
                        <a:t>Folketall (</a:t>
                      </a:r>
                      <a:r>
                        <a:rPr lang="nb-NO" sz="1600" dirty="0" smtClean="0">
                          <a:effectLst/>
                        </a:rPr>
                        <a:t>2020)</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a:effectLst/>
                        </a:rPr>
                        <a:t>Sentraler</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dirty="0">
                          <a:effectLst/>
                        </a:rPr>
                        <a:t>Støtte </a:t>
                      </a:r>
                      <a:r>
                        <a:rPr lang="nb-NO" sz="1600" dirty="0" smtClean="0">
                          <a:effectLst/>
                        </a:rPr>
                        <a:t>2020</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dirty="0">
                          <a:effectLst/>
                        </a:rPr>
                        <a:t>Støtte </a:t>
                      </a:r>
                      <a:r>
                        <a:rPr lang="nb-NO" sz="1600" dirty="0" smtClean="0">
                          <a:effectLst/>
                        </a:rPr>
                        <a:t>2021</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4883545"/>
                  </a:ext>
                </a:extLst>
              </a:tr>
              <a:tr h="385920">
                <a:tc>
                  <a:txBody>
                    <a:bodyPr/>
                    <a:lstStyle/>
                    <a:p>
                      <a:pPr>
                        <a:lnSpc>
                          <a:spcPct val="107000"/>
                        </a:lnSpc>
                        <a:spcAft>
                          <a:spcPts val="0"/>
                        </a:spcAft>
                      </a:pPr>
                      <a:r>
                        <a:rPr lang="nb-NO" sz="1600">
                          <a:effectLst/>
                        </a:rPr>
                        <a:t>Askøy</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dirty="0">
                          <a:effectLst/>
                        </a:rPr>
                        <a:t>29 </a:t>
                      </a:r>
                      <a:r>
                        <a:rPr lang="nb-NO" sz="1600" dirty="0" smtClean="0">
                          <a:effectLst/>
                        </a:rPr>
                        <a:t>553</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a:effectLst/>
                        </a:rPr>
                        <a:t>1</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dirty="0" smtClean="0">
                          <a:effectLst/>
                        </a:rPr>
                        <a:t>427</a:t>
                      </a:r>
                      <a:r>
                        <a:rPr lang="nb-NO" sz="1600" baseline="0" dirty="0" smtClean="0">
                          <a:effectLst/>
                        </a:rPr>
                        <a:t> </a:t>
                      </a:r>
                      <a:r>
                        <a:rPr lang="nb-NO" sz="1600" dirty="0" smtClean="0">
                          <a:effectLst/>
                        </a:rPr>
                        <a:t>000</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b-NO" sz="1600" dirty="0" smtClean="0">
                          <a:effectLst/>
                        </a:rPr>
                        <a:t>440 </a:t>
                      </a:r>
                      <a:r>
                        <a:rPr lang="nb-NO" sz="1600" dirty="0">
                          <a:effectLst/>
                        </a:rPr>
                        <a:t>000</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7663529"/>
                  </a:ext>
                </a:extLst>
              </a:tr>
            </a:tbl>
          </a:graphicData>
        </a:graphic>
      </p:graphicFrame>
    </p:spTree>
    <p:extLst>
      <p:ext uri="{BB962C8B-B14F-4D97-AF65-F5344CB8AC3E}">
        <p14:creationId xmlns:p14="http://schemas.microsoft.com/office/powerpoint/2010/main" val="259184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2787" y="609600"/>
            <a:ext cx="6930833" cy="965627"/>
          </a:xfrm>
        </p:spPr>
        <p:txBody>
          <a:bodyPr>
            <a:normAutofit/>
          </a:bodyPr>
          <a:lstStyle/>
          <a:p>
            <a:r>
              <a:rPr lang="nb-NO" dirty="0" smtClean="0">
                <a:latin typeface="Georgia" panose="02040502050405020303" pitchFamily="18" charset="0"/>
              </a:rPr>
              <a:t>Styret i sentralen 2020</a:t>
            </a:r>
            <a:endParaRPr lang="nb-NO" dirty="0">
              <a:latin typeface="Georgia" panose="02040502050405020303" pitchFamily="18" charset="0"/>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pic>
        <p:nvPicPr>
          <p:cNvPr id="7" name="Plassholder for innhold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458064"/>
            <a:ext cx="9146139" cy="3411793"/>
          </a:xfrm>
        </p:spPr>
      </p:pic>
    </p:spTree>
    <p:extLst>
      <p:ext uri="{BB962C8B-B14F-4D97-AF65-F5344CB8AC3E}">
        <p14:creationId xmlns:p14="http://schemas.microsoft.com/office/powerpoint/2010/main" val="2849208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13702673"/>
              </p:ext>
            </p:extLst>
          </p:nvPr>
        </p:nvGraphicFramePr>
        <p:xfrm>
          <a:off x="861849" y="2190055"/>
          <a:ext cx="3577721" cy="3134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671859438"/>
              </p:ext>
            </p:extLst>
          </p:nvPr>
        </p:nvGraphicFramePr>
        <p:xfrm>
          <a:off x="4278086" y="2231412"/>
          <a:ext cx="3842582" cy="3134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kstSylinder 9"/>
          <p:cNvSpPr txBox="1"/>
          <p:nvPr/>
        </p:nvSpPr>
        <p:spPr>
          <a:xfrm>
            <a:off x="1261241" y="756745"/>
            <a:ext cx="5744955" cy="769441"/>
          </a:xfrm>
          <a:prstGeom prst="rect">
            <a:avLst/>
          </a:prstGeom>
          <a:noFill/>
        </p:spPr>
        <p:txBody>
          <a:bodyPr wrap="square" rtlCol="0">
            <a:spAutoFit/>
          </a:bodyPr>
          <a:lstStyle/>
          <a:p>
            <a:pPr algn="ctr"/>
            <a:r>
              <a:rPr lang="nb-NO" sz="2200" b="1" dirty="0" smtClean="0">
                <a:solidFill>
                  <a:schemeClr val="accent1">
                    <a:lumMod val="75000"/>
                  </a:schemeClr>
                </a:solidFill>
                <a:latin typeface="Georgia" panose="02040502050405020303" pitchFamily="18" charset="0"/>
              </a:rPr>
              <a:t>Hovedsatsningsområder Askøy Frivilligsentral</a:t>
            </a:r>
            <a:endParaRPr lang="nb-NO" sz="2200" b="1" dirty="0">
              <a:solidFill>
                <a:schemeClr val="accent1">
                  <a:lumMod val="75000"/>
                </a:schemeClr>
              </a:solidFill>
              <a:latin typeface="Georgia" panose="02040502050405020303" pitchFamily="18" charset="0"/>
            </a:endParaRPr>
          </a:p>
        </p:txBody>
      </p:sp>
      <p:sp>
        <p:nvSpPr>
          <p:cNvPr id="11" name="Avrundet rektangel 10"/>
          <p:cNvSpPr/>
          <p:nvPr/>
        </p:nvSpPr>
        <p:spPr>
          <a:xfrm>
            <a:off x="6749539" y="5760483"/>
            <a:ext cx="1576552" cy="542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Tilskudds-portalen</a:t>
            </a:r>
            <a:endParaRPr lang="nb-NO" dirty="0"/>
          </a:p>
        </p:txBody>
      </p:sp>
      <p:sp>
        <p:nvSpPr>
          <p:cNvPr id="12" name="Avrundet rektangel 11"/>
          <p:cNvSpPr/>
          <p:nvPr/>
        </p:nvSpPr>
        <p:spPr>
          <a:xfrm>
            <a:off x="2655861" y="5751260"/>
            <a:ext cx="1783709" cy="1106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Frivilligprisen</a:t>
            </a:r>
          </a:p>
          <a:p>
            <a:pPr algn="ctr"/>
            <a:r>
              <a:rPr lang="nb-NO" dirty="0" smtClean="0"/>
              <a:t>Og Frivillighetens-dag</a:t>
            </a:r>
            <a:endParaRPr lang="nb-NO" dirty="0"/>
          </a:p>
        </p:txBody>
      </p:sp>
      <p:pic>
        <p:nvPicPr>
          <p:cNvPr id="13" name="Bild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
        <p:nvSpPr>
          <p:cNvPr id="8" name="Avrundet rektangel 7"/>
          <p:cNvSpPr/>
          <p:nvPr/>
        </p:nvSpPr>
        <p:spPr>
          <a:xfrm>
            <a:off x="655845" y="5751261"/>
            <a:ext cx="1690063" cy="542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Frivilligforum</a:t>
            </a:r>
            <a:endParaRPr lang="nb-NO" dirty="0"/>
          </a:p>
        </p:txBody>
      </p:sp>
      <p:sp>
        <p:nvSpPr>
          <p:cNvPr id="14" name="Avrundet rektangel 13"/>
          <p:cNvSpPr/>
          <p:nvPr/>
        </p:nvSpPr>
        <p:spPr>
          <a:xfrm>
            <a:off x="4749523" y="5751261"/>
            <a:ext cx="1690063" cy="542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Koordinering</a:t>
            </a:r>
            <a:endParaRPr lang="nb-NO" dirty="0"/>
          </a:p>
        </p:txBody>
      </p:sp>
    </p:spTree>
    <p:extLst>
      <p:ext uri="{BB962C8B-B14F-4D97-AF65-F5344CB8AC3E}">
        <p14:creationId xmlns:p14="http://schemas.microsoft.com/office/powerpoint/2010/main" val="2855364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481" y="773"/>
            <a:ext cx="2336519" cy="1416490"/>
          </a:xfrm>
          <a:prstGeom prst="rect">
            <a:avLst/>
          </a:prstGeom>
        </p:spPr>
      </p:pic>
      <p:sp>
        <p:nvSpPr>
          <p:cNvPr id="4" name="TekstSylinder 3"/>
          <p:cNvSpPr txBox="1"/>
          <p:nvPr/>
        </p:nvSpPr>
        <p:spPr>
          <a:xfrm>
            <a:off x="2906867" y="709018"/>
            <a:ext cx="2721198" cy="461665"/>
          </a:xfrm>
          <a:prstGeom prst="rect">
            <a:avLst/>
          </a:prstGeom>
          <a:noFill/>
        </p:spPr>
        <p:txBody>
          <a:bodyPr wrap="square" rtlCol="0">
            <a:spAutoFit/>
          </a:bodyPr>
          <a:lstStyle/>
          <a:p>
            <a:pPr algn="ctr"/>
            <a:r>
              <a:rPr lang="nb-NO" sz="2400" b="1" dirty="0" smtClean="0">
                <a:latin typeface="Georgia" panose="02040502050405020303" pitchFamily="18" charset="0"/>
              </a:rPr>
              <a:t>Vanlig program</a:t>
            </a:r>
            <a:endParaRPr lang="nb-NO" sz="2400" b="1" dirty="0">
              <a:latin typeface="Georgia" panose="02040502050405020303" pitchFamily="18" charset="0"/>
            </a:endParaRPr>
          </a:p>
        </p:txBody>
      </p:sp>
      <p:sp>
        <p:nvSpPr>
          <p:cNvPr id="5" name="TekstSylinder 4"/>
          <p:cNvSpPr txBox="1"/>
          <p:nvPr/>
        </p:nvSpPr>
        <p:spPr>
          <a:xfrm>
            <a:off x="905622" y="1539661"/>
            <a:ext cx="3093282" cy="5632311"/>
          </a:xfrm>
          <a:prstGeom prst="rect">
            <a:avLst/>
          </a:prstGeom>
          <a:noFill/>
        </p:spPr>
        <p:txBody>
          <a:bodyPr wrap="square" rtlCol="0">
            <a:spAutoFit/>
          </a:bodyPr>
          <a:lstStyle/>
          <a:p>
            <a:r>
              <a:rPr lang="nb-NO" b="1" dirty="0" smtClean="0">
                <a:latin typeface="Georgia" panose="02040502050405020303" pitchFamily="18" charset="0"/>
              </a:rPr>
              <a:t>MANDAG</a:t>
            </a:r>
          </a:p>
          <a:p>
            <a:pPr marL="285750" indent="-285750">
              <a:buFont typeface="Arial" panose="020B0604020202020204" pitchFamily="34" charset="0"/>
              <a:buChar char="•"/>
            </a:pPr>
            <a:r>
              <a:rPr lang="nb-NO" dirty="0" smtClean="0">
                <a:latin typeface="Georgia" panose="02040502050405020303" pitchFamily="18" charset="0"/>
              </a:rPr>
              <a:t>Aktivitetskafé kl. 10 -14</a:t>
            </a:r>
            <a:endParaRPr lang="nb-NO" dirty="0">
              <a:latin typeface="Georgia" panose="02040502050405020303" pitchFamily="18" charset="0"/>
            </a:endParaRPr>
          </a:p>
          <a:p>
            <a:endParaRPr lang="nb-NO" dirty="0" smtClean="0">
              <a:latin typeface="Georgia" panose="02040502050405020303" pitchFamily="18" charset="0"/>
            </a:endParaRPr>
          </a:p>
          <a:p>
            <a:endParaRPr lang="nb-NO" dirty="0">
              <a:latin typeface="Georgia" panose="02040502050405020303" pitchFamily="18" charset="0"/>
            </a:endParaRPr>
          </a:p>
          <a:p>
            <a:r>
              <a:rPr lang="nb-NO" b="1" dirty="0" smtClean="0">
                <a:latin typeface="Georgia" panose="02040502050405020303" pitchFamily="18" charset="0"/>
              </a:rPr>
              <a:t>TIRSDAG</a:t>
            </a:r>
          </a:p>
          <a:p>
            <a:pPr marL="285750" indent="-285750">
              <a:buFont typeface="Arial" panose="020B0604020202020204" pitchFamily="34" charset="0"/>
              <a:buChar char="•"/>
            </a:pPr>
            <a:r>
              <a:rPr lang="nb-NO" dirty="0" smtClean="0">
                <a:latin typeface="Georgia" panose="02040502050405020303" pitchFamily="18" charset="0"/>
              </a:rPr>
              <a:t>Kaffetreff v/Mental Helse </a:t>
            </a:r>
            <a:r>
              <a:rPr lang="nb-NO" dirty="0">
                <a:latin typeface="Georgia" panose="02040502050405020303" pitchFamily="18" charset="0"/>
              </a:rPr>
              <a:t>kl. 12 </a:t>
            </a:r>
            <a:r>
              <a:rPr lang="nb-NO" dirty="0" smtClean="0">
                <a:latin typeface="Georgia" panose="02040502050405020303" pitchFamily="18" charset="0"/>
              </a:rPr>
              <a:t>– 14</a:t>
            </a:r>
          </a:p>
          <a:p>
            <a:pPr marL="285750" indent="-285750">
              <a:buFont typeface="Arial" panose="020B0604020202020204" pitchFamily="34" charset="0"/>
              <a:buChar char="•"/>
            </a:pPr>
            <a:r>
              <a:rPr lang="nb-NO" dirty="0" smtClean="0">
                <a:latin typeface="Georgia" panose="02040502050405020303" pitchFamily="18" charset="0"/>
              </a:rPr>
              <a:t>BUA Askøy </a:t>
            </a:r>
            <a:r>
              <a:rPr lang="nb-NO" dirty="0">
                <a:latin typeface="Georgia" panose="02040502050405020303" pitchFamily="18" charset="0"/>
              </a:rPr>
              <a:t>kl. 16 </a:t>
            </a:r>
            <a:r>
              <a:rPr lang="nb-NO" dirty="0" smtClean="0">
                <a:latin typeface="Georgia" panose="02040502050405020303" pitchFamily="18" charset="0"/>
              </a:rPr>
              <a:t>– 18 </a:t>
            </a:r>
          </a:p>
          <a:p>
            <a:pPr marL="285750" indent="-285750">
              <a:buFont typeface="Arial" panose="020B0604020202020204" pitchFamily="34" charset="0"/>
              <a:buChar char="•"/>
            </a:pPr>
            <a:r>
              <a:rPr lang="nb-NO" dirty="0" smtClean="0">
                <a:latin typeface="Georgia" panose="02040502050405020303" pitchFamily="18" charset="0"/>
              </a:rPr>
              <a:t>Kvinnekafé Røde Kors </a:t>
            </a:r>
            <a:r>
              <a:rPr lang="nb-NO" dirty="0">
                <a:latin typeface="Georgia" panose="02040502050405020303" pitchFamily="18" charset="0"/>
              </a:rPr>
              <a:t>kl. 1830 </a:t>
            </a:r>
            <a:r>
              <a:rPr lang="nb-NO" dirty="0" smtClean="0">
                <a:latin typeface="Georgia" panose="02040502050405020303" pitchFamily="18" charset="0"/>
              </a:rPr>
              <a:t>– 20 (en gang i måneden)</a:t>
            </a:r>
            <a:endParaRPr lang="nb-NO" dirty="0">
              <a:latin typeface="Georgia" panose="02040502050405020303" pitchFamily="18" charset="0"/>
            </a:endParaRPr>
          </a:p>
          <a:p>
            <a:endParaRPr lang="nb-NO" dirty="0" smtClean="0">
              <a:latin typeface="Georgia" panose="02040502050405020303" pitchFamily="18" charset="0"/>
            </a:endParaRPr>
          </a:p>
          <a:p>
            <a:endParaRPr lang="nb-NO" dirty="0" smtClean="0">
              <a:latin typeface="Georgia" panose="02040502050405020303" pitchFamily="18" charset="0"/>
            </a:endParaRPr>
          </a:p>
          <a:p>
            <a:r>
              <a:rPr lang="nb-NO" b="1" dirty="0" smtClean="0">
                <a:latin typeface="Georgia" panose="02040502050405020303" pitchFamily="18" charset="0"/>
              </a:rPr>
              <a:t>ONSDAG</a:t>
            </a:r>
          </a:p>
          <a:p>
            <a:pPr marL="285750" indent="-285750">
              <a:buFont typeface="Arial" panose="020B0604020202020204" pitchFamily="34" charset="0"/>
              <a:buChar char="•"/>
            </a:pPr>
            <a:r>
              <a:rPr lang="nb-NO" dirty="0" smtClean="0">
                <a:latin typeface="Georgia" panose="02040502050405020303" pitchFamily="18" charset="0"/>
              </a:rPr>
              <a:t>Seniortreff </a:t>
            </a:r>
            <a:r>
              <a:rPr lang="nb-NO" dirty="0">
                <a:latin typeface="Georgia" panose="02040502050405020303" pitchFamily="18" charset="0"/>
              </a:rPr>
              <a:t>kl. 11 </a:t>
            </a:r>
            <a:r>
              <a:rPr lang="nb-NO" dirty="0" smtClean="0">
                <a:latin typeface="Georgia" panose="02040502050405020303" pitchFamily="18" charset="0"/>
              </a:rPr>
              <a:t>– 13 i Folkets hus</a:t>
            </a:r>
          </a:p>
          <a:p>
            <a:pPr marL="285750" indent="-285750">
              <a:buFont typeface="Arial" panose="020B0604020202020204" pitchFamily="34" charset="0"/>
              <a:buChar char="•"/>
            </a:pPr>
            <a:r>
              <a:rPr lang="nb-NO" dirty="0">
                <a:latin typeface="Georgia" panose="02040502050405020303" pitchFamily="18" charset="0"/>
              </a:rPr>
              <a:t>Lærlingesamlinger</a:t>
            </a:r>
          </a:p>
          <a:p>
            <a:pPr marL="285750" indent="-285750">
              <a:buFont typeface="Arial" panose="020B0604020202020204" pitchFamily="34" charset="0"/>
              <a:buChar char="•"/>
            </a:pPr>
            <a:endParaRPr lang="nb-NO" dirty="0">
              <a:latin typeface="Georgia" panose="02040502050405020303" pitchFamily="18" charset="0"/>
            </a:endParaRPr>
          </a:p>
          <a:p>
            <a:endParaRPr lang="nb-NO" dirty="0" smtClean="0">
              <a:latin typeface="Georgia" panose="02040502050405020303" pitchFamily="18" charset="0"/>
            </a:endParaRPr>
          </a:p>
          <a:p>
            <a:endParaRPr lang="nb-NO" dirty="0">
              <a:latin typeface="Georgia" panose="02040502050405020303" pitchFamily="18" charset="0"/>
            </a:endParaRPr>
          </a:p>
        </p:txBody>
      </p:sp>
      <p:sp>
        <p:nvSpPr>
          <p:cNvPr id="6" name="TekstSylinder 5"/>
          <p:cNvSpPr txBox="1"/>
          <p:nvPr/>
        </p:nvSpPr>
        <p:spPr>
          <a:xfrm>
            <a:off x="4504618" y="1539661"/>
            <a:ext cx="3274103" cy="4801314"/>
          </a:xfrm>
          <a:prstGeom prst="rect">
            <a:avLst/>
          </a:prstGeom>
          <a:noFill/>
        </p:spPr>
        <p:txBody>
          <a:bodyPr wrap="square" rtlCol="0">
            <a:spAutoFit/>
          </a:bodyPr>
          <a:lstStyle/>
          <a:p>
            <a:r>
              <a:rPr lang="nb-NO" b="1" dirty="0" smtClean="0">
                <a:latin typeface="Georgia" panose="02040502050405020303" pitchFamily="18" charset="0"/>
              </a:rPr>
              <a:t>TORSDAG</a:t>
            </a:r>
          </a:p>
          <a:p>
            <a:pPr marL="285750" indent="-285750">
              <a:buFont typeface="Arial" panose="020B0604020202020204" pitchFamily="34" charset="0"/>
              <a:buChar char="•"/>
            </a:pPr>
            <a:r>
              <a:rPr lang="nb-NO" dirty="0" smtClean="0">
                <a:latin typeface="Georgia" panose="02040502050405020303" pitchFamily="18" charset="0"/>
              </a:rPr>
              <a:t>Slaggruppen </a:t>
            </a:r>
            <a:r>
              <a:rPr lang="nb-NO" dirty="0">
                <a:latin typeface="Georgia" panose="02040502050405020303" pitchFamily="18" charset="0"/>
              </a:rPr>
              <a:t>kl. 11 </a:t>
            </a:r>
            <a:r>
              <a:rPr lang="nb-NO" dirty="0" smtClean="0">
                <a:latin typeface="Georgia" panose="02040502050405020303" pitchFamily="18" charset="0"/>
              </a:rPr>
              <a:t>– 14</a:t>
            </a:r>
          </a:p>
          <a:p>
            <a:pPr marL="285750" indent="-285750">
              <a:buFont typeface="Arial" panose="020B0604020202020204" pitchFamily="34" charset="0"/>
              <a:buChar char="•"/>
            </a:pPr>
            <a:r>
              <a:rPr lang="nb-NO" dirty="0">
                <a:latin typeface="Georgia" panose="02040502050405020303" pitchFamily="18" charset="0"/>
              </a:rPr>
              <a:t>Aktivitetskafé kl. 10 -14</a:t>
            </a:r>
          </a:p>
          <a:p>
            <a:pPr marL="285750" indent="-285750">
              <a:buFont typeface="Arial" panose="020B0604020202020204" pitchFamily="34" charset="0"/>
              <a:buChar char="•"/>
            </a:pPr>
            <a:r>
              <a:rPr lang="nb-NO" dirty="0">
                <a:latin typeface="Georgia" panose="02040502050405020303" pitchFamily="18" charset="0"/>
              </a:rPr>
              <a:t>BUA Askøy kl. 16 – 18 </a:t>
            </a:r>
            <a:endParaRPr lang="nb-NO" dirty="0" smtClean="0">
              <a:latin typeface="Georgia" panose="02040502050405020303" pitchFamily="18" charset="0"/>
            </a:endParaRPr>
          </a:p>
          <a:p>
            <a:endParaRPr lang="nb-NO" dirty="0" smtClean="0">
              <a:latin typeface="Georgia" panose="02040502050405020303" pitchFamily="18" charset="0"/>
            </a:endParaRPr>
          </a:p>
          <a:p>
            <a:r>
              <a:rPr lang="nb-NO" b="1" dirty="0" smtClean="0">
                <a:latin typeface="Georgia" panose="02040502050405020303" pitchFamily="18" charset="0"/>
              </a:rPr>
              <a:t>FREDAG</a:t>
            </a:r>
          </a:p>
          <a:p>
            <a:pPr marL="285750" indent="-285750">
              <a:buFont typeface="Arial" panose="020B0604020202020204" pitchFamily="34" charset="0"/>
              <a:buChar char="•"/>
            </a:pPr>
            <a:r>
              <a:rPr lang="nb-NO" dirty="0">
                <a:latin typeface="Georgia" panose="02040502050405020303" pitchFamily="18" charset="0"/>
              </a:rPr>
              <a:t>Aktivitetskafé kl. 10 -14</a:t>
            </a:r>
          </a:p>
          <a:p>
            <a:endParaRPr lang="nb-NO" dirty="0" smtClean="0">
              <a:latin typeface="Georgia" panose="02040502050405020303" pitchFamily="18" charset="0"/>
            </a:endParaRPr>
          </a:p>
          <a:p>
            <a:endParaRPr lang="nb-NO" b="1" dirty="0" smtClean="0">
              <a:latin typeface="Georgia" panose="02040502050405020303" pitchFamily="18" charset="0"/>
            </a:endParaRPr>
          </a:p>
          <a:p>
            <a:r>
              <a:rPr lang="nb-NO" b="1" dirty="0" smtClean="0">
                <a:latin typeface="Georgia" panose="02040502050405020303" pitchFamily="18" charset="0"/>
              </a:rPr>
              <a:t>LØRDAG</a:t>
            </a:r>
          </a:p>
          <a:p>
            <a:pPr marL="285750" indent="-285750">
              <a:buFont typeface="Arial" panose="020B0604020202020204" pitchFamily="34" charset="0"/>
              <a:buChar char="•"/>
            </a:pPr>
            <a:r>
              <a:rPr lang="nb-NO" dirty="0" smtClean="0">
                <a:latin typeface="Georgia" panose="02040502050405020303" pitchFamily="18" charset="0"/>
              </a:rPr>
              <a:t>Møteplassen </a:t>
            </a:r>
            <a:r>
              <a:rPr lang="nb-NO" dirty="0">
                <a:latin typeface="Georgia" panose="02040502050405020303" pitchFamily="18" charset="0"/>
              </a:rPr>
              <a:t>kl. 15 </a:t>
            </a:r>
            <a:r>
              <a:rPr lang="nb-NO" dirty="0" smtClean="0">
                <a:latin typeface="Georgia" panose="02040502050405020303" pitchFamily="18" charset="0"/>
              </a:rPr>
              <a:t>– 18 (annenhver lørdag)</a:t>
            </a:r>
          </a:p>
          <a:p>
            <a:endParaRPr lang="nb-NO" dirty="0">
              <a:latin typeface="Georgia" panose="02040502050405020303" pitchFamily="18" charset="0"/>
            </a:endParaRPr>
          </a:p>
          <a:p>
            <a:r>
              <a:rPr lang="nb-NO" b="1" dirty="0" smtClean="0">
                <a:latin typeface="Georgia" panose="02040502050405020303" pitchFamily="18" charset="0"/>
              </a:rPr>
              <a:t>SØNDAG</a:t>
            </a:r>
            <a:endParaRPr lang="nb-NO" b="1" dirty="0">
              <a:latin typeface="Georgia" panose="02040502050405020303" pitchFamily="18" charset="0"/>
            </a:endParaRPr>
          </a:p>
          <a:p>
            <a:pPr marL="285750" indent="-285750">
              <a:buFont typeface="Arial" panose="020B0604020202020204" pitchFamily="34" charset="0"/>
              <a:buChar char="•"/>
            </a:pPr>
            <a:r>
              <a:rPr lang="nb-NO" dirty="0" smtClean="0">
                <a:latin typeface="Georgia" panose="02040502050405020303" pitchFamily="18" charset="0"/>
              </a:rPr>
              <a:t>«Kvinner-kan» nettverk (4 ganger i året)</a:t>
            </a:r>
          </a:p>
          <a:p>
            <a:endParaRPr lang="nb-NO" dirty="0">
              <a:latin typeface="Georgia" panose="02040502050405020303" pitchFamily="18" charset="0"/>
            </a:endParaRPr>
          </a:p>
        </p:txBody>
      </p:sp>
    </p:spTree>
    <p:extLst>
      <p:ext uri="{BB962C8B-B14F-4D97-AF65-F5344CB8AC3E}">
        <p14:creationId xmlns:p14="http://schemas.microsoft.com/office/powerpoint/2010/main" val="467538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430CE4-5A83-4EF4-B8B5-96B291121CBD}"/>
              </a:ext>
            </a:extLst>
          </p:cNvPr>
          <p:cNvSpPr>
            <a:spLocks noGrp="1"/>
          </p:cNvSpPr>
          <p:nvPr>
            <p:ph type="title"/>
          </p:nvPr>
        </p:nvSpPr>
        <p:spPr>
          <a:xfrm>
            <a:off x="609599" y="609600"/>
            <a:ext cx="6347713" cy="731520"/>
          </a:xfrm>
        </p:spPr>
        <p:txBody>
          <a:bodyPr/>
          <a:lstStyle/>
          <a:p>
            <a:r>
              <a:rPr lang="nb-NO" dirty="0">
                <a:latin typeface="Georgia" panose="02040502050405020303" pitchFamily="18" charset="0"/>
              </a:rPr>
              <a:t>Aktiviteter</a:t>
            </a:r>
          </a:p>
        </p:txBody>
      </p:sp>
      <p:sp>
        <p:nvSpPr>
          <p:cNvPr id="3" name="Plassholder for tekst 2">
            <a:extLst>
              <a:ext uri="{FF2B5EF4-FFF2-40B4-BE49-F238E27FC236}">
                <a16:creationId xmlns:a16="http://schemas.microsoft.com/office/drawing/2014/main" id="{EDA41547-8C46-4D5C-B979-7CDB3D08BFC8}"/>
              </a:ext>
            </a:extLst>
          </p:cNvPr>
          <p:cNvSpPr>
            <a:spLocks noGrp="1"/>
          </p:cNvSpPr>
          <p:nvPr>
            <p:ph type="body" idx="1"/>
          </p:nvPr>
        </p:nvSpPr>
        <p:spPr>
          <a:xfrm>
            <a:off x="609599" y="1510743"/>
            <a:ext cx="3090672" cy="576262"/>
          </a:xfrm>
        </p:spPr>
        <p:txBody>
          <a:bodyPr/>
          <a:lstStyle/>
          <a:p>
            <a:r>
              <a:rPr lang="nb-NO" dirty="0">
                <a:latin typeface="Georgia" panose="02040502050405020303" pitchFamily="18" charset="0"/>
              </a:rPr>
              <a:t>Eksisterende </a:t>
            </a:r>
            <a:r>
              <a:rPr lang="nb-NO" dirty="0" smtClean="0">
                <a:latin typeface="Georgia" panose="02040502050405020303" pitchFamily="18" charset="0"/>
              </a:rPr>
              <a:t>aktiviteter </a:t>
            </a:r>
            <a:r>
              <a:rPr lang="nb-NO" dirty="0">
                <a:latin typeface="Georgia" panose="02040502050405020303" pitchFamily="18" charset="0"/>
              </a:rPr>
              <a:t>	</a:t>
            </a:r>
          </a:p>
        </p:txBody>
      </p:sp>
      <p:sp>
        <p:nvSpPr>
          <p:cNvPr id="4" name="Plassholder for innhold 3">
            <a:extLst>
              <a:ext uri="{FF2B5EF4-FFF2-40B4-BE49-F238E27FC236}">
                <a16:creationId xmlns:a16="http://schemas.microsoft.com/office/drawing/2014/main" id="{09AF1B8F-D9A8-4BD9-81C1-36AFBA2F12F2}"/>
              </a:ext>
            </a:extLst>
          </p:cNvPr>
          <p:cNvSpPr>
            <a:spLocks noGrp="1"/>
          </p:cNvSpPr>
          <p:nvPr>
            <p:ph sz="half" idx="2"/>
          </p:nvPr>
        </p:nvSpPr>
        <p:spPr>
          <a:xfrm>
            <a:off x="609599" y="2201744"/>
            <a:ext cx="3090672" cy="4013525"/>
          </a:xfrm>
        </p:spPr>
        <p:txBody>
          <a:bodyPr>
            <a:normAutofit/>
          </a:bodyPr>
          <a:lstStyle/>
          <a:p>
            <a:r>
              <a:rPr lang="nb-NO" dirty="0" err="1">
                <a:latin typeface="Georgia" panose="02040502050405020303" pitchFamily="18" charset="0"/>
              </a:rPr>
              <a:t>Aktivitetskaféen</a:t>
            </a:r>
            <a:r>
              <a:rPr lang="nb-NO" dirty="0">
                <a:latin typeface="Georgia" panose="02040502050405020303" pitchFamily="18" charset="0"/>
              </a:rPr>
              <a:t> (Rune Fagerdal)</a:t>
            </a:r>
          </a:p>
          <a:p>
            <a:r>
              <a:rPr lang="nb-NO" dirty="0">
                <a:latin typeface="Georgia" panose="02040502050405020303" pitchFamily="18" charset="0"/>
              </a:rPr>
              <a:t>Mental Helse Askøy</a:t>
            </a:r>
          </a:p>
          <a:p>
            <a:r>
              <a:rPr lang="nb-NO" dirty="0">
                <a:latin typeface="Georgia" panose="02040502050405020303" pitchFamily="18" charset="0"/>
              </a:rPr>
              <a:t>Seniortreffet for alle</a:t>
            </a:r>
          </a:p>
          <a:p>
            <a:r>
              <a:rPr lang="nb-NO" dirty="0">
                <a:latin typeface="Georgia" panose="02040502050405020303" pitchFamily="18" charset="0"/>
              </a:rPr>
              <a:t>Slaggruppen Askøy</a:t>
            </a:r>
          </a:p>
          <a:p>
            <a:r>
              <a:rPr lang="nb-NO" dirty="0" smtClean="0">
                <a:latin typeface="Georgia" panose="02040502050405020303" pitchFamily="18" charset="0"/>
              </a:rPr>
              <a:t>Besøksvenn i samarbeid med Røde Kors</a:t>
            </a:r>
          </a:p>
          <a:p>
            <a:r>
              <a:rPr lang="nb-NO" dirty="0" smtClean="0">
                <a:latin typeface="Georgia" panose="02040502050405020303" pitchFamily="18" charset="0"/>
              </a:rPr>
              <a:t>En hjelpende hånd</a:t>
            </a:r>
            <a:endParaRPr lang="nb-NO" dirty="0">
              <a:latin typeface="Georgia" panose="02040502050405020303" pitchFamily="18" charset="0"/>
            </a:endParaRPr>
          </a:p>
        </p:txBody>
      </p:sp>
      <p:sp>
        <p:nvSpPr>
          <p:cNvPr id="6" name="Plassholder for innhold 5">
            <a:extLst>
              <a:ext uri="{FF2B5EF4-FFF2-40B4-BE49-F238E27FC236}">
                <a16:creationId xmlns:a16="http://schemas.microsoft.com/office/drawing/2014/main" id="{58ADF32F-1A45-407C-BD42-49AEB82C898C}"/>
              </a:ext>
            </a:extLst>
          </p:cNvPr>
          <p:cNvSpPr>
            <a:spLocks noGrp="1"/>
          </p:cNvSpPr>
          <p:nvPr>
            <p:ph sz="quarter" idx="4"/>
          </p:nvPr>
        </p:nvSpPr>
        <p:spPr>
          <a:xfrm>
            <a:off x="4184987" y="2201745"/>
            <a:ext cx="3090672" cy="3630437"/>
          </a:xfrm>
        </p:spPr>
        <p:txBody>
          <a:bodyPr>
            <a:normAutofit/>
          </a:bodyPr>
          <a:lstStyle/>
          <a:p>
            <a:r>
              <a:rPr lang="nb-NO" dirty="0">
                <a:latin typeface="Georgia" panose="02040502050405020303" pitchFamily="18" charset="0"/>
              </a:rPr>
              <a:t>Familieturen til Fjellvatn – 15 </a:t>
            </a:r>
            <a:r>
              <a:rPr lang="nb-NO" dirty="0" smtClean="0">
                <a:latin typeface="Georgia" panose="02040502050405020303" pitchFamily="18" charset="0"/>
              </a:rPr>
              <a:t>års jubileum i 2019</a:t>
            </a:r>
            <a:endParaRPr lang="nb-NO" dirty="0">
              <a:latin typeface="Georgia" panose="02040502050405020303" pitchFamily="18" charset="0"/>
            </a:endParaRPr>
          </a:p>
          <a:p>
            <a:r>
              <a:rPr lang="nb-NO" dirty="0" smtClean="0">
                <a:latin typeface="Georgia" panose="02040502050405020303" pitchFamily="18" charset="0"/>
              </a:rPr>
              <a:t>Verdensdagen </a:t>
            </a:r>
            <a:r>
              <a:rPr lang="nb-NO" dirty="0">
                <a:latin typeface="Georgia" panose="02040502050405020303" pitchFamily="18" charset="0"/>
              </a:rPr>
              <a:t>for psykisk helse 10.oktober</a:t>
            </a:r>
          </a:p>
          <a:p>
            <a:r>
              <a:rPr lang="nb-NO" dirty="0">
                <a:latin typeface="Georgia" panose="02040502050405020303" pitchFamily="18" charset="0"/>
              </a:rPr>
              <a:t>TV-aksjonen </a:t>
            </a:r>
            <a:r>
              <a:rPr lang="nb-NO" dirty="0" smtClean="0">
                <a:latin typeface="Georgia" panose="02040502050405020303" pitchFamily="18" charset="0"/>
              </a:rPr>
              <a:t>i oktober</a:t>
            </a:r>
          </a:p>
          <a:p>
            <a:r>
              <a:rPr lang="nb-NO" dirty="0" smtClean="0">
                <a:latin typeface="Georgia" panose="02040502050405020303" pitchFamily="18" charset="0"/>
              </a:rPr>
              <a:t>Frivilligprisen </a:t>
            </a:r>
          </a:p>
          <a:p>
            <a:r>
              <a:rPr lang="nb-NO" dirty="0">
                <a:latin typeface="Georgia" panose="02040502050405020303" pitchFamily="18" charset="0"/>
              </a:rPr>
              <a:t>Utlån av lokaler gratis til lag, foreninger og organisasjoner </a:t>
            </a:r>
          </a:p>
          <a:p>
            <a:endParaRPr lang="nb-NO" dirty="0"/>
          </a:p>
          <a:p>
            <a:endParaRPr lang="nb-NO"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pic>
        <p:nvPicPr>
          <p:cNvPr id="7" name="Plassholder for innho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62" y="5406887"/>
            <a:ext cx="1053547" cy="1404730"/>
          </a:xfrm>
          <a:prstGeom prst="rect">
            <a:avLst/>
          </a:prstGeom>
        </p:spPr>
      </p:pic>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990" y="5536095"/>
            <a:ext cx="1187889" cy="1146313"/>
          </a:xfrm>
          <a:prstGeom prst="rect">
            <a:avLst/>
          </a:prstGeom>
        </p:spPr>
      </p:pic>
      <p:pic>
        <p:nvPicPr>
          <p:cNvPr id="9" name="Bil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614" y="2967128"/>
            <a:ext cx="1244359" cy="2683565"/>
          </a:xfrm>
          <a:prstGeom prst="rect">
            <a:avLst/>
          </a:prstGeom>
        </p:spPr>
      </p:pic>
      <p:pic>
        <p:nvPicPr>
          <p:cNvPr id="10" name="Bil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2402" y="5650693"/>
            <a:ext cx="1560990" cy="917115"/>
          </a:xfrm>
          <a:prstGeom prst="rect">
            <a:avLst/>
          </a:prstGeom>
        </p:spPr>
      </p:pic>
      <p:pic>
        <p:nvPicPr>
          <p:cNvPr id="11" name="Bild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2347" y="5481432"/>
            <a:ext cx="1200976" cy="1200976"/>
          </a:xfrm>
          <a:prstGeom prst="rect">
            <a:avLst/>
          </a:prstGeom>
        </p:spPr>
      </p:pic>
      <p:pic>
        <p:nvPicPr>
          <p:cNvPr id="12" name="Bild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2292" y="6122686"/>
            <a:ext cx="2341708" cy="570121"/>
          </a:xfrm>
          <a:prstGeom prst="rect">
            <a:avLst/>
          </a:prstGeom>
        </p:spPr>
      </p:pic>
    </p:spTree>
    <p:extLst>
      <p:ext uri="{BB962C8B-B14F-4D97-AF65-F5344CB8AC3E}">
        <p14:creationId xmlns:p14="http://schemas.microsoft.com/office/powerpoint/2010/main" val="2856342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981A09-51E3-4586-BC9C-A7EF862E0E8E}"/>
              </a:ext>
            </a:extLst>
          </p:cNvPr>
          <p:cNvSpPr>
            <a:spLocks noGrp="1"/>
          </p:cNvSpPr>
          <p:nvPr>
            <p:ph type="title"/>
          </p:nvPr>
        </p:nvSpPr>
        <p:spPr>
          <a:xfrm>
            <a:off x="609600" y="609600"/>
            <a:ext cx="6347714" cy="778933"/>
          </a:xfrm>
        </p:spPr>
        <p:txBody>
          <a:bodyPr/>
          <a:lstStyle/>
          <a:p>
            <a:r>
              <a:rPr lang="nb-NO" dirty="0">
                <a:latin typeface="Georgia" panose="02040502050405020303" pitchFamily="18" charset="0"/>
              </a:rPr>
              <a:t>Aktiviteter</a:t>
            </a:r>
          </a:p>
        </p:txBody>
      </p:sp>
      <p:sp>
        <p:nvSpPr>
          <p:cNvPr id="3" name="Plassholder for innhold 2">
            <a:extLst>
              <a:ext uri="{FF2B5EF4-FFF2-40B4-BE49-F238E27FC236}">
                <a16:creationId xmlns:a16="http://schemas.microsoft.com/office/drawing/2014/main" id="{54C19D4E-306E-4AD7-80F6-79832E78802B}"/>
              </a:ext>
            </a:extLst>
          </p:cNvPr>
          <p:cNvSpPr>
            <a:spLocks noGrp="1"/>
          </p:cNvSpPr>
          <p:nvPr>
            <p:ph sz="half" idx="1"/>
          </p:nvPr>
        </p:nvSpPr>
        <p:spPr>
          <a:xfrm>
            <a:off x="609600" y="2343151"/>
            <a:ext cx="3836276" cy="4196797"/>
          </a:xfrm>
        </p:spPr>
        <p:txBody>
          <a:bodyPr>
            <a:normAutofit fontScale="85000" lnSpcReduction="20000"/>
          </a:bodyPr>
          <a:lstStyle/>
          <a:p>
            <a:r>
              <a:rPr lang="nb-NO" sz="2000" dirty="0">
                <a:latin typeface="Georgia" panose="02040502050405020303" pitchFamily="18" charset="0"/>
              </a:rPr>
              <a:t>Kvinnekafé med Røde </a:t>
            </a:r>
            <a:r>
              <a:rPr lang="nb-NO" sz="2000" dirty="0" smtClean="0">
                <a:latin typeface="Georgia" panose="02040502050405020303" pitchFamily="18" charset="0"/>
              </a:rPr>
              <a:t>Kors</a:t>
            </a:r>
          </a:p>
          <a:p>
            <a:r>
              <a:rPr lang="nb-NO" sz="2000" dirty="0" smtClean="0">
                <a:latin typeface="Georgia" panose="02040502050405020303" pitchFamily="18" charset="0"/>
              </a:rPr>
              <a:t>Datahjelp med Hop VGS og Askøy Folkebibliotek</a:t>
            </a:r>
          </a:p>
          <a:p>
            <a:r>
              <a:rPr lang="nb-NO" sz="2000" dirty="0" smtClean="0">
                <a:latin typeface="Georgia" panose="02040502050405020303" pitchFamily="18" charset="0"/>
              </a:rPr>
              <a:t>Frivillighetens dag 5.desember</a:t>
            </a:r>
          </a:p>
          <a:p>
            <a:r>
              <a:rPr lang="nb-NO" sz="2000" dirty="0" smtClean="0">
                <a:latin typeface="Georgia" panose="02040502050405020303" pitchFamily="18" charset="0"/>
              </a:rPr>
              <a:t>Frivilligforum 2021</a:t>
            </a:r>
          </a:p>
          <a:p>
            <a:r>
              <a:rPr lang="nb-NO" sz="2000" dirty="0" smtClean="0">
                <a:latin typeface="Georgia" panose="02040502050405020303" pitchFamily="18" charset="0"/>
              </a:rPr>
              <a:t>Tilskuddsportalen (startet opp i september </a:t>
            </a:r>
            <a:r>
              <a:rPr lang="nb-NO" sz="2000" dirty="0">
                <a:latin typeface="Georgia" panose="02040502050405020303" pitchFamily="18" charset="0"/>
              </a:rPr>
              <a:t>2019</a:t>
            </a:r>
            <a:r>
              <a:rPr lang="nb-NO" sz="2000" dirty="0" smtClean="0">
                <a:latin typeface="Georgia" panose="02040502050405020303" pitchFamily="18" charset="0"/>
              </a:rPr>
              <a:t>)</a:t>
            </a:r>
            <a:endParaRPr lang="nb-NO" sz="2000" dirty="0">
              <a:latin typeface="Georgia" panose="02040502050405020303" pitchFamily="18" charset="0"/>
            </a:endParaRPr>
          </a:p>
          <a:p>
            <a:r>
              <a:rPr lang="nb-NO" sz="2000" dirty="0" smtClean="0">
                <a:latin typeface="Georgia" panose="02040502050405020303" pitchFamily="18" charset="0"/>
              </a:rPr>
              <a:t>Møteplassen – Kafé for unge voksne (16 – 30 år) </a:t>
            </a:r>
            <a:r>
              <a:rPr lang="nb-NO" sz="2000" dirty="0">
                <a:latin typeface="Georgia" panose="02040502050405020303" pitchFamily="18" charset="0"/>
              </a:rPr>
              <a:t>(startet opp </a:t>
            </a:r>
            <a:r>
              <a:rPr lang="nb-NO" sz="2000" dirty="0" smtClean="0">
                <a:latin typeface="Georgia" panose="02040502050405020303" pitchFamily="18" charset="0"/>
              </a:rPr>
              <a:t>i oktober 2019)</a:t>
            </a:r>
            <a:endParaRPr lang="nb-NO" sz="2000" dirty="0">
              <a:latin typeface="Georgia" panose="02040502050405020303" pitchFamily="18" charset="0"/>
            </a:endParaRPr>
          </a:p>
          <a:p>
            <a:r>
              <a:rPr lang="nb-NO" sz="2000" dirty="0" smtClean="0">
                <a:latin typeface="Georgia" panose="02040502050405020303" pitchFamily="18" charset="0"/>
              </a:rPr>
              <a:t>Kvinner kan – nettverk </a:t>
            </a:r>
            <a:r>
              <a:rPr lang="nb-NO" sz="2000" dirty="0">
                <a:latin typeface="Georgia" panose="02040502050405020303" pitchFamily="18" charset="0"/>
              </a:rPr>
              <a:t>(startet </a:t>
            </a:r>
            <a:r>
              <a:rPr lang="nb-NO" sz="2000" dirty="0" smtClean="0">
                <a:latin typeface="Georgia" panose="02040502050405020303" pitchFamily="18" charset="0"/>
              </a:rPr>
              <a:t>opp i april 2019)</a:t>
            </a:r>
          </a:p>
          <a:p>
            <a:r>
              <a:rPr lang="nb-NO" sz="2000" dirty="0">
                <a:latin typeface="Georgia" panose="02040502050405020303" pitchFamily="18" charset="0"/>
              </a:rPr>
              <a:t>BUA Askøy </a:t>
            </a:r>
            <a:r>
              <a:rPr lang="nb-NO" sz="2000" dirty="0" smtClean="0">
                <a:latin typeface="Georgia" panose="02040502050405020303" pitchFamily="18" charset="0"/>
              </a:rPr>
              <a:t>– utstyrsbibliotek (startet opp mai 2020)</a:t>
            </a:r>
            <a:endParaRPr lang="nb-NO" sz="2000" dirty="0">
              <a:latin typeface="Georgia" panose="02040502050405020303" pitchFamily="18" charset="0"/>
            </a:endParaRPr>
          </a:p>
          <a:p>
            <a:endParaRPr lang="nb-NO" sz="2000" dirty="0"/>
          </a:p>
        </p:txBody>
      </p:sp>
      <p:sp>
        <p:nvSpPr>
          <p:cNvPr id="8" name="TekstSylinder 7">
            <a:extLst>
              <a:ext uri="{FF2B5EF4-FFF2-40B4-BE49-F238E27FC236}">
                <a16:creationId xmlns:a16="http://schemas.microsoft.com/office/drawing/2014/main" id="{C533DF8A-B474-4ED5-975B-0A50FC65162A}"/>
              </a:ext>
            </a:extLst>
          </p:cNvPr>
          <p:cNvSpPr txBox="1"/>
          <p:nvPr/>
        </p:nvSpPr>
        <p:spPr>
          <a:xfrm>
            <a:off x="754959" y="1589895"/>
            <a:ext cx="3578835" cy="461665"/>
          </a:xfrm>
          <a:prstGeom prst="rect">
            <a:avLst/>
          </a:prstGeom>
          <a:noFill/>
        </p:spPr>
        <p:txBody>
          <a:bodyPr wrap="square" rtlCol="0">
            <a:spAutoFit/>
          </a:bodyPr>
          <a:lstStyle/>
          <a:p>
            <a:r>
              <a:rPr lang="nb-NO" sz="2400" dirty="0" smtClean="0">
                <a:latin typeface="Georgia" panose="02040502050405020303" pitchFamily="18" charset="0"/>
              </a:rPr>
              <a:t>Nye aktiviteter</a:t>
            </a:r>
            <a:endParaRPr lang="nb-NO" sz="2400" dirty="0">
              <a:latin typeface="Georgia" panose="02040502050405020303" pitchFamily="18" charset="0"/>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964" y="1998133"/>
            <a:ext cx="2037003" cy="1242572"/>
          </a:xfrm>
          <a:prstGeom prst="rect">
            <a:avLst/>
          </a:prstGeom>
        </p:spPr>
      </p:pic>
      <p:pic>
        <p:nvPicPr>
          <p:cNvPr id="10" name="Bild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259" y="3147300"/>
            <a:ext cx="2853102" cy="1493314"/>
          </a:xfrm>
          <a:prstGeom prst="rect">
            <a:avLst/>
          </a:prstGeom>
        </p:spPr>
      </p:pic>
      <p:pic>
        <p:nvPicPr>
          <p:cNvPr id="12" name="Bild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964" y="4640614"/>
            <a:ext cx="3698376" cy="2187111"/>
          </a:xfrm>
          <a:prstGeom prst="rect">
            <a:avLst/>
          </a:prstGeom>
        </p:spPr>
      </p:pic>
      <p:pic>
        <p:nvPicPr>
          <p:cNvPr id="13" name="Bild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958" y="3641632"/>
            <a:ext cx="1536218" cy="718950"/>
          </a:xfrm>
          <a:prstGeom prst="rect">
            <a:avLst/>
          </a:prstGeom>
        </p:spPr>
      </p:pic>
    </p:spTree>
    <p:extLst>
      <p:ext uri="{BB962C8B-B14F-4D97-AF65-F5344CB8AC3E}">
        <p14:creationId xmlns:p14="http://schemas.microsoft.com/office/powerpoint/2010/main" val="198482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1079612" y="3068960"/>
            <a:ext cx="6984776" cy="2308324"/>
          </a:xfrm>
          <a:prstGeom prst="rect">
            <a:avLst/>
          </a:prstGeom>
          <a:noFill/>
        </p:spPr>
        <p:txBody>
          <a:bodyPr wrap="square" rtlCol="0">
            <a:spAutoFit/>
          </a:bodyPr>
          <a:lstStyle/>
          <a:p>
            <a:pPr algn="ctr"/>
            <a:r>
              <a:rPr lang="nb-NO" sz="4800" dirty="0" smtClean="0">
                <a:latin typeface="Georgia" panose="02040502050405020303" pitchFamily="18" charset="0"/>
                <a:cs typeface="Times New Roman" panose="02020603050405020304" pitchFamily="18" charset="0"/>
              </a:rPr>
              <a:t>«Man kan ikke hjelpe alle, men alle kan hjelpe noen.»</a:t>
            </a:r>
            <a:endParaRPr lang="nb-NO" sz="4800" dirty="0">
              <a:latin typeface="Georgia" panose="02040502050405020303" pitchFamily="18" charset="0"/>
              <a:cs typeface="Times New Roman" panose="02020603050405020304" pitchFamily="18" charset="0"/>
            </a:endParaRP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3642160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6" descr="Bilde 1"/>
          <p:cNvPicPr preferRelativeResize="0"/>
          <p:nvPr/>
        </p:nvPicPr>
        <p:blipFill rotWithShape="1">
          <a:blip r:embed="rId3">
            <a:alphaModFix/>
          </a:blip>
          <a:srcRect/>
          <a:stretch/>
        </p:blipFill>
        <p:spPr>
          <a:xfrm>
            <a:off x="0" y="857250"/>
            <a:ext cx="9144000" cy="5143500"/>
          </a:xfrm>
          <a:prstGeom prst="rect">
            <a:avLst/>
          </a:prstGeom>
          <a:noFill/>
          <a:ln>
            <a:noFill/>
          </a:ln>
        </p:spPr>
      </p:pic>
      <p:pic>
        <p:nvPicPr>
          <p:cNvPr id="68" name="Google Shape;68;p16" descr="Bilde 13"/>
          <p:cNvPicPr preferRelativeResize="0"/>
          <p:nvPr/>
        </p:nvPicPr>
        <p:blipFill rotWithShape="1">
          <a:blip r:embed="rId4">
            <a:alphaModFix/>
          </a:blip>
          <a:srcRect/>
          <a:stretch/>
        </p:blipFill>
        <p:spPr>
          <a:xfrm>
            <a:off x="6887694" y="1395174"/>
            <a:ext cx="1933578" cy="1441037"/>
          </a:xfrm>
          <a:prstGeom prst="rect">
            <a:avLst/>
          </a:prstGeom>
          <a:noFill/>
          <a:ln>
            <a:noFill/>
          </a:ln>
        </p:spPr>
      </p:pic>
      <p:pic>
        <p:nvPicPr>
          <p:cNvPr id="69" name="Google Shape;69;p16" descr="Bilde 16"/>
          <p:cNvPicPr preferRelativeResize="0"/>
          <p:nvPr/>
        </p:nvPicPr>
        <p:blipFill rotWithShape="1">
          <a:blip r:embed="rId5">
            <a:alphaModFix/>
          </a:blip>
          <a:srcRect/>
          <a:stretch/>
        </p:blipFill>
        <p:spPr>
          <a:xfrm>
            <a:off x="4796676" y="2931006"/>
            <a:ext cx="2014263" cy="1520409"/>
          </a:xfrm>
          <a:prstGeom prst="rect">
            <a:avLst/>
          </a:prstGeom>
          <a:noFill/>
          <a:ln>
            <a:noFill/>
          </a:ln>
        </p:spPr>
      </p:pic>
      <p:pic>
        <p:nvPicPr>
          <p:cNvPr id="70" name="Google Shape;70;p16" descr="Bilde 18"/>
          <p:cNvPicPr preferRelativeResize="0"/>
          <p:nvPr/>
        </p:nvPicPr>
        <p:blipFill rotWithShape="1">
          <a:blip r:embed="rId6">
            <a:alphaModFix/>
          </a:blip>
          <a:srcRect/>
          <a:stretch/>
        </p:blipFill>
        <p:spPr>
          <a:xfrm>
            <a:off x="4779431" y="1395173"/>
            <a:ext cx="2025342" cy="1447102"/>
          </a:xfrm>
          <a:prstGeom prst="rect">
            <a:avLst/>
          </a:prstGeom>
          <a:noFill/>
          <a:ln>
            <a:noFill/>
          </a:ln>
        </p:spPr>
      </p:pic>
      <p:pic>
        <p:nvPicPr>
          <p:cNvPr id="71" name="Google Shape;71;p16" descr="Bilde 22"/>
          <p:cNvPicPr preferRelativeResize="0"/>
          <p:nvPr/>
        </p:nvPicPr>
        <p:blipFill rotWithShape="1">
          <a:blip r:embed="rId6">
            <a:alphaModFix/>
          </a:blip>
          <a:srcRect/>
          <a:stretch/>
        </p:blipFill>
        <p:spPr>
          <a:xfrm>
            <a:off x="676393" y="2967659"/>
            <a:ext cx="2025342" cy="1483755"/>
          </a:xfrm>
          <a:prstGeom prst="rect">
            <a:avLst/>
          </a:prstGeom>
          <a:noFill/>
          <a:ln>
            <a:noFill/>
          </a:ln>
        </p:spPr>
      </p:pic>
      <p:pic>
        <p:nvPicPr>
          <p:cNvPr id="72" name="Google Shape;72;p16" descr="Bilde 23"/>
          <p:cNvPicPr preferRelativeResize="0"/>
          <p:nvPr/>
        </p:nvPicPr>
        <p:blipFill rotWithShape="1">
          <a:blip r:embed="rId4">
            <a:alphaModFix/>
          </a:blip>
          <a:srcRect/>
          <a:stretch/>
        </p:blipFill>
        <p:spPr>
          <a:xfrm>
            <a:off x="2787743" y="2944927"/>
            <a:ext cx="1933577" cy="1506486"/>
          </a:xfrm>
          <a:prstGeom prst="rect">
            <a:avLst/>
          </a:prstGeom>
          <a:noFill/>
          <a:ln>
            <a:noFill/>
          </a:ln>
        </p:spPr>
      </p:pic>
      <p:pic>
        <p:nvPicPr>
          <p:cNvPr id="73" name="Google Shape;73;p16" descr="Bilde 24"/>
          <p:cNvPicPr preferRelativeResize="0"/>
          <p:nvPr/>
        </p:nvPicPr>
        <p:blipFill rotWithShape="1">
          <a:blip r:embed="rId5">
            <a:alphaModFix/>
          </a:blip>
          <a:srcRect/>
          <a:stretch/>
        </p:blipFill>
        <p:spPr>
          <a:xfrm>
            <a:off x="666113" y="1381668"/>
            <a:ext cx="2014264" cy="1520409"/>
          </a:xfrm>
          <a:prstGeom prst="rect">
            <a:avLst/>
          </a:prstGeom>
          <a:noFill/>
          <a:ln>
            <a:noFill/>
          </a:ln>
        </p:spPr>
      </p:pic>
      <p:pic>
        <p:nvPicPr>
          <p:cNvPr id="74" name="Google Shape;74;p16" descr="Bilde 25"/>
          <p:cNvPicPr preferRelativeResize="0"/>
          <p:nvPr/>
        </p:nvPicPr>
        <p:blipFill rotWithShape="1">
          <a:blip r:embed="rId7">
            <a:alphaModFix/>
          </a:blip>
          <a:srcRect/>
          <a:stretch/>
        </p:blipFill>
        <p:spPr>
          <a:xfrm>
            <a:off x="2763298" y="1395590"/>
            <a:ext cx="1933578" cy="1440620"/>
          </a:xfrm>
          <a:prstGeom prst="rect">
            <a:avLst/>
          </a:prstGeom>
          <a:noFill/>
          <a:ln>
            <a:noFill/>
          </a:ln>
        </p:spPr>
      </p:pic>
      <p:sp>
        <p:nvSpPr>
          <p:cNvPr id="75" name="Google Shape;75;p16"/>
          <p:cNvSpPr txBox="1"/>
          <p:nvPr/>
        </p:nvSpPr>
        <p:spPr>
          <a:xfrm>
            <a:off x="792647" y="1757683"/>
            <a:ext cx="1887730" cy="830956"/>
          </a:xfrm>
          <a:prstGeom prst="rect">
            <a:avLst/>
          </a:prstGeom>
          <a:noFill/>
          <a:ln>
            <a:noFill/>
          </a:ln>
        </p:spPr>
        <p:txBody>
          <a:bodyPr spcFirstLastPara="1" wrap="square" lIns="45700" tIns="45700" rIns="45700" bIns="45700" anchor="ctr" anchorCtr="0">
            <a:spAutoFit/>
          </a:bodyPr>
          <a:lstStyle/>
          <a:p>
            <a:r>
              <a:rPr lang="nb-NO" sz="1600" b="1" dirty="0">
                <a:solidFill>
                  <a:schemeClr val="bg1"/>
                </a:solidFill>
                <a:latin typeface="Georgia" panose="02040502050405020303" pitchFamily="18" charset="0"/>
              </a:rPr>
              <a:t>Barn og unge kan låne utstyr gratis i én uke </a:t>
            </a:r>
          </a:p>
        </p:txBody>
      </p:sp>
      <p:sp>
        <p:nvSpPr>
          <p:cNvPr id="76" name="Google Shape;76;p16"/>
          <p:cNvSpPr txBox="1"/>
          <p:nvPr/>
        </p:nvSpPr>
        <p:spPr>
          <a:xfrm>
            <a:off x="2895722" y="1798703"/>
            <a:ext cx="1779932" cy="584735"/>
          </a:xfrm>
          <a:prstGeom prst="rect">
            <a:avLst/>
          </a:prstGeom>
          <a:noFill/>
          <a:ln>
            <a:noFill/>
          </a:ln>
        </p:spPr>
        <p:txBody>
          <a:bodyPr spcFirstLastPara="1" wrap="square" lIns="45700" tIns="45700" rIns="45700" bIns="45700" anchor="ctr" anchorCtr="0">
            <a:spAutoFit/>
          </a:bodyPr>
          <a:lstStyle/>
          <a:p>
            <a:r>
              <a:rPr lang="nb-NO" sz="1600" b="1" dirty="0" smtClean="0">
                <a:solidFill>
                  <a:schemeClr val="bg1"/>
                </a:solidFill>
                <a:latin typeface="Georgia" panose="02040502050405020303" pitchFamily="18" charset="0"/>
              </a:rPr>
              <a:t>Driftes av frivillige</a:t>
            </a:r>
            <a:endParaRPr lang="nb-NO" sz="1600" b="1" dirty="0">
              <a:solidFill>
                <a:schemeClr val="bg1"/>
              </a:solidFill>
              <a:latin typeface="Georgia" panose="02040502050405020303" pitchFamily="18" charset="0"/>
            </a:endParaRPr>
          </a:p>
        </p:txBody>
      </p:sp>
      <p:sp>
        <p:nvSpPr>
          <p:cNvPr id="77" name="Google Shape;77;p16"/>
          <p:cNvSpPr txBox="1"/>
          <p:nvPr/>
        </p:nvSpPr>
        <p:spPr>
          <a:xfrm>
            <a:off x="4862354" y="1663563"/>
            <a:ext cx="1862577" cy="830956"/>
          </a:xfrm>
          <a:prstGeom prst="rect">
            <a:avLst/>
          </a:prstGeom>
          <a:noFill/>
          <a:ln>
            <a:noFill/>
          </a:ln>
        </p:spPr>
        <p:txBody>
          <a:bodyPr spcFirstLastPara="1" wrap="square" lIns="45700" tIns="45700" rIns="45700" bIns="45700" anchor="ctr" anchorCtr="0">
            <a:spAutoFit/>
          </a:bodyPr>
          <a:lstStyle/>
          <a:p>
            <a:r>
              <a:rPr lang="nb-NO" sz="1600" b="1" dirty="0">
                <a:solidFill>
                  <a:schemeClr val="bg1"/>
                </a:solidFill>
                <a:latin typeface="Georgia" panose="02040502050405020303" pitchFamily="18" charset="0"/>
              </a:rPr>
              <a:t>Nyttig for alle, spesielt nyttig for noen</a:t>
            </a:r>
          </a:p>
        </p:txBody>
      </p:sp>
      <p:pic>
        <p:nvPicPr>
          <p:cNvPr id="78" name="Google Shape;78;p16" descr="Bilde 29"/>
          <p:cNvPicPr preferRelativeResize="0"/>
          <p:nvPr/>
        </p:nvPicPr>
        <p:blipFill rotWithShape="1">
          <a:blip r:embed="rId7">
            <a:alphaModFix/>
          </a:blip>
          <a:srcRect/>
          <a:stretch/>
        </p:blipFill>
        <p:spPr>
          <a:xfrm>
            <a:off x="6887694" y="2931005"/>
            <a:ext cx="1933578" cy="1520408"/>
          </a:xfrm>
          <a:prstGeom prst="rect">
            <a:avLst/>
          </a:prstGeom>
          <a:noFill/>
          <a:ln>
            <a:noFill/>
          </a:ln>
        </p:spPr>
      </p:pic>
      <p:sp>
        <p:nvSpPr>
          <p:cNvPr id="81" name="Google Shape;81;p16"/>
          <p:cNvSpPr txBox="1"/>
          <p:nvPr/>
        </p:nvSpPr>
        <p:spPr>
          <a:xfrm>
            <a:off x="2833406" y="3294058"/>
            <a:ext cx="1842249" cy="830956"/>
          </a:xfrm>
          <a:prstGeom prst="rect">
            <a:avLst/>
          </a:prstGeom>
          <a:noFill/>
          <a:ln>
            <a:noFill/>
          </a:ln>
        </p:spPr>
        <p:txBody>
          <a:bodyPr spcFirstLastPara="1" wrap="square" lIns="45700" tIns="45700" rIns="45700" bIns="45700" anchor="ctr" anchorCtr="0">
            <a:spAutoFit/>
          </a:bodyPr>
          <a:lstStyle/>
          <a:p>
            <a:pPr>
              <a:buClr>
                <a:srgbClr val="FFFFFF"/>
              </a:buClr>
              <a:buSzPts val="1400"/>
            </a:pPr>
            <a:r>
              <a:rPr lang="en-US" sz="1600" b="1" dirty="0" err="1">
                <a:solidFill>
                  <a:srgbClr val="FFFFFF"/>
                </a:solidFill>
                <a:latin typeface="Georgia" panose="02040502050405020303" pitchFamily="18" charset="0"/>
                <a:sym typeface="Arial"/>
              </a:rPr>
              <a:t>Samarbeid</a:t>
            </a:r>
            <a:r>
              <a:rPr lang="en-US" sz="1600" b="1" dirty="0">
                <a:solidFill>
                  <a:srgbClr val="FFFFFF"/>
                </a:solidFill>
                <a:latin typeface="Georgia" panose="02040502050405020303" pitchFamily="18" charset="0"/>
                <a:sym typeface="Arial"/>
              </a:rPr>
              <a:t> med </a:t>
            </a:r>
            <a:r>
              <a:rPr lang="en-US" sz="1600" b="1" dirty="0" err="1" smtClean="0">
                <a:solidFill>
                  <a:srgbClr val="FFFFFF"/>
                </a:solidFill>
                <a:latin typeface="Georgia" panose="02040502050405020303" pitchFamily="18" charset="0"/>
                <a:sym typeface="Arial"/>
              </a:rPr>
              <a:t>næringsliv</a:t>
            </a:r>
            <a:r>
              <a:rPr lang="en-US" sz="1600" b="1" dirty="0" smtClean="0">
                <a:solidFill>
                  <a:srgbClr val="FFFFFF"/>
                </a:solidFill>
                <a:latin typeface="Georgia" panose="02040502050405020303" pitchFamily="18" charset="0"/>
                <a:sym typeface="Arial"/>
              </a:rPr>
              <a:t> og </a:t>
            </a:r>
            <a:r>
              <a:rPr lang="en-US" sz="1600" b="1" dirty="0" err="1" smtClean="0">
                <a:solidFill>
                  <a:srgbClr val="FFFFFF"/>
                </a:solidFill>
                <a:latin typeface="Georgia" panose="02040502050405020303" pitchFamily="18" charset="0"/>
                <a:sym typeface="Arial"/>
              </a:rPr>
              <a:t>ungdomsskoler</a:t>
            </a:r>
            <a:endParaRPr sz="1600" b="1" dirty="0">
              <a:latin typeface="Georgia" panose="02040502050405020303" pitchFamily="18" charset="0"/>
            </a:endParaRPr>
          </a:p>
        </p:txBody>
      </p:sp>
      <p:sp>
        <p:nvSpPr>
          <p:cNvPr id="82" name="Google Shape;82;p16"/>
          <p:cNvSpPr txBox="1"/>
          <p:nvPr/>
        </p:nvSpPr>
        <p:spPr>
          <a:xfrm>
            <a:off x="4882682" y="3395330"/>
            <a:ext cx="1842248" cy="584735"/>
          </a:xfrm>
          <a:prstGeom prst="rect">
            <a:avLst/>
          </a:prstGeom>
          <a:noFill/>
          <a:ln>
            <a:noFill/>
          </a:ln>
        </p:spPr>
        <p:txBody>
          <a:bodyPr spcFirstLastPara="1" wrap="square" lIns="45700" tIns="45700" rIns="45700" bIns="45700" anchor="ctr" anchorCtr="0">
            <a:spAutoFit/>
          </a:bodyPr>
          <a:lstStyle/>
          <a:p>
            <a:pPr lvl="0">
              <a:buClr>
                <a:srgbClr val="FFFFFF"/>
              </a:buClr>
              <a:buSzPts val="1400"/>
            </a:pPr>
            <a:r>
              <a:rPr lang="en-US" sz="1600" b="1" dirty="0" err="1">
                <a:solidFill>
                  <a:srgbClr val="FFFFFF"/>
                </a:solidFill>
                <a:latin typeface="Georgia" panose="02040502050405020303" pitchFamily="18" charset="0"/>
              </a:rPr>
              <a:t>Statistikk</a:t>
            </a:r>
            <a:r>
              <a:rPr lang="en-US" sz="1600" b="1" dirty="0">
                <a:solidFill>
                  <a:srgbClr val="FFFFFF"/>
                </a:solidFill>
                <a:latin typeface="Georgia" panose="02040502050405020303" pitchFamily="18" charset="0"/>
              </a:rPr>
              <a:t> og </a:t>
            </a:r>
            <a:r>
              <a:rPr lang="en-US" sz="1600" b="1" dirty="0" err="1">
                <a:solidFill>
                  <a:srgbClr val="FFFFFF"/>
                </a:solidFill>
                <a:latin typeface="Georgia" panose="02040502050405020303" pitchFamily="18" charset="0"/>
              </a:rPr>
              <a:t>nøkkeltall</a:t>
            </a:r>
            <a:endParaRPr lang="en-US" sz="1600" b="1" dirty="0">
              <a:latin typeface="Georgia" panose="02040502050405020303" pitchFamily="18" charset="0"/>
            </a:endParaRPr>
          </a:p>
        </p:txBody>
      </p:sp>
      <p:sp>
        <p:nvSpPr>
          <p:cNvPr id="83" name="Google Shape;83;p16"/>
          <p:cNvSpPr txBox="1"/>
          <p:nvPr/>
        </p:nvSpPr>
        <p:spPr>
          <a:xfrm>
            <a:off x="6914357" y="3220245"/>
            <a:ext cx="1842248" cy="830956"/>
          </a:xfrm>
          <a:prstGeom prst="rect">
            <a:avLst/>
          </a:prstGeom>
          <a:noFill/>
          <a:ln>
            <a:noFill/>
          </a:ln>
        </p:spPr>
        <p:txBody>
          <a:bodyPr spcFirstLastPara="1" wrap="square" lIns="45700" tIns="45700" rIns="45700" bIns="45700" anchor="ctr" anchorCtr="0">
            <a:spAutoFit/>
          </a:bodyPr>
          <a:lstStyle/>
          <a:p>
            <a:pPr>
              <a:buClr>
                <a:srgbClr val="FFFFFF"/>
              </a:buClr>
              <a:buSzPts val="1400"/>
            </a:pPr>
            <a:r>
              <a:rPr lang="en-US" sz="1600" b="1" dirty="0" err="1">
                <a:solidFill>
                  <a:srgbClr val="FFFFFF"/>
                </a:solidFill>
                <a:latin typeface="Georgia" panose="02040502050405020303" pitchFamily="18" charset="0"/>
              </a:rPr>
              <a:t>Digitalt</a:t>
            </a:r>
            <a:r>
              <a:rPr lang="en-US" sz="1600" b="1" dirty="0">
                <a:solidFill>
                  <a:srgbClr val="FFFFFF"/>
                </a:solidFill>
                <a:latin typeface="Georgia" panose="02040502050405020303" pitchFamily="18" charset="0"/>
              </a:rPr>
              <a:t> </a:t>
            </a:r>
            <a:r>
              <a:rPr lang="en-US" sz="1600" b="1" dirty="0" err="1">
                <a:solidFill>
                  <a:srgbClr val="FFFFFF"/>
                </a:solidFill>
                <a:latin typeface="Georgia" panose="02040502050405020303" pitchFamily="18" charset="0"/>
              </a:rPr>
              <a:t>utlånssystem</a:t>
            </a:r>
            <a:r>
              <a:rPr lang="en-US" sz="1600" b="1" dirty="0">
                <a:solidFill>
                  <a:srgbClr val="FFFFFF"/>
                </a:solidFill>
                <a:latin typeface="Georgia" panose="02040502050405020303" pitchFamily="18" charset="0"/>
              </a:rPr>
              <a:t> og </a:t>
            </a:r>
            <a:r>
              <a:rPr lang="en-US" sz="1600" b="1" dirty="0" err="1">
                <a:solidFill>
                  <a:srgbClr val="FFFFFF"/>
                </a:solidFill>
                <a:latin typeface="Georgia" panose="02040502050405020303" pitchFamily="18" charset="0"/>
              </a:rPr>
              <a:t>hjemmeside</a:t>
            </a:r>
            <a:r>
              <a:rPr lang="en-US" sz="1600" b="1" dirty="0">
                <a:solidFill>
                  <a:srgbClr val="FFFFFF"/>
                </a:solidFill>
                <a:latin typeface="Georgia" panose="02040502050405020303" pitchFamily="18" charset="0"/>
                <a:sym typeface="Arial"/>
              </a:rPr>
              <a:t> </a:t>
            </a:r>
            <a:endParaRPr sz="1600" b="1" dirty="0">
              <a:latin typeface="Georgia" panose="02040502050405020303" pitchFamily="18" charset="0"/>
            </a:endParaRPr>
          </a:p>
        </p:txBody>
      </p:sp>
      <p:sp>
        <p:nvSpPr>
          <p:cNvPr id="20" name="Google Shape;83;p16"/>
          <p:cNvSpPr txBox="1"/>
          <p:nvPr/>
        </p:nvSpPr>
        <p:spPr>
          <a:xfrm>
            <a:off x="7073324" y="1805528"/>
            <a:ext cx="1747949" cy="584735"/>
          </a:xfrm>
          <a:prstGeom prst="rect">
            <a:avLst/>
          </a:prstGeom>
          <a:noFill/>
          <a:ln>
            <a:noFill/>
          </a:ln>
        </p:spPr>
        <p:txBody>
          <a:bodyPr spcFirstLastPara="1" wrap="square" lIns="45700" tIns="45700" rIns="45700" bIns="45700" anchor="ctr" anchorCtr="0">
            <a:spAutoFit/>
          </a:bodyPr>
          <a:lstStyle/>
          <a:p>
            <a:r>
              <a:rPr lang="nb-NO" sz="1600" b="1" dirty="0">
                <a:solidFill>
                  <a:schemeClr val="bg1"/>
                </a:solidFill>
                <a:latin typeface="Georgia" panose="02040502050405020303" pitchFamily="18" charset="0"/>
              </a:rPr>
              <a:t>Miljøperspektiv og ombruk</a:t>
            </a:r>
          </a:p>
        </p:txBody>
      </p:sp>
      <p:sp>
        <p:nvSpPr>
          <p:cNvPr id="23" name="Google Shape;81;p16"/>
          <p:cNvSpPr txBox="1"/>
          <p:nvPr/>
        </p:nvSpPr>
        <p:spPr>
          <a:xfrm>
            <a:off x="767940" y="3398842"/>
            <a:ext cx="1842249" cy="584735"/>
          </a:xfrm>
          <a:prstGeom prst="rect">
            <a:avLst/>
          </a:prstGeom>
          <a:noFill/>
          <a:ln>
            <a:noFill/>
          </a:ln>
        </p:spPr>
        <p:txBody>
          <a:bodyPr spcFirstLastPara="1" wrap="square" lIns="45700" tIns="45700" rIns="45700" bIns="45700" anchor="ctr" anchorCtr="0">
            <a:spAutoFit/>
          </a:bodyPr>
          <a:lstStyle/>
          <a:p>
            <a:pPr>
              <a:buClr>
                <a:srgbClr val="FFFFFF"/>
              </a:buClr>
              <a:buSzPts val="1400"/>
            </a:pPr>
            <a:r>
              <a:rPr lang="en-US" sz="1600" b="1" dirty="0" err="1">
                <a:solidFill>
                  <a:srgbClr val="FFFFFF"/>
                </a:solidFill>
                <a:latin typeface="Georgia" panose="02040502050405020303" pitchFamily="18" charset="0"/>
                <a:sym typeface="Arial"/>
              </a:rPr>
              <a:t>Folkehelse-perspektiv</a:t>
            </a:r>
            <a:endParaRPr sz="1600" b="1" dirty="0">
              <a:latin typeface="Georgia" panose="02040502050405020303" pitchFamily="18" charset="0"/>
            </a:endParaRPr>
          </a:p>
        </p:txBody>
      </p:sp>
      <p:sp>
        <p:nvSpPr>
          <p:cNvPr id="2" name="TekstSylinder 1"/>
          <p:cNvSpPr txBox="1"/>
          <p:nvPr/>
        </p:nvSpPr>
        <p:spPr>
          <a:xfrm>
            <a:off x="767940" y="403123"/>
            <a:ext cx="2127782" cy="461665"/>
          </a:xfrm>
          <a:prstGeom prst="rect">
            <a:avLst/>
          </a:prstGeom>
          <a:noFill/>
        </p:spPr>
        <p:txBody>
          <a:bodyPr wrap="square" rtlCol="0">
            <a:spAutoFit/>
          </a:bodyPr>
          <a:lstStyle/>
          <a:p>
            <a:r>
              <a:rPr lang="nb-NO" sz="2400" b="1" dirty="0" smtClean="0">
                <a:ln w="22225">
                  <a:solidFill>
                    <a:schemeClr val="accent2"/>
                  </a:solidFill>
                  <a:prstDash val="solid"/>
                </a:ln>
                <a:solidFill>
                  <a:srgbClr val="7030A0"/>
                </a:solidFill>
              </a:rPr>
              <a:t>BUA ASKØY </a:t>
            </a:r>
            <a:endParaRPr lang="nb-NO" sz="2400" b="1" dirty="0">
              <a:ln w="22225">
                <a:solidFill>
                  <a:schemeClr val="accent2"/>
                </a:solidFill>
                <a:prstDash val="solid"/>
              </a:ln>
              <a:solidFill>
                <a:srgbClr val="7030A0"/>
              </a:solidFill>
            </a:endParaRPr>
          </a:p>
        </p:txBody>
      </p:sp>
      <p:pic>
        <p:nvPicPr>
          <p:cNvPr id="3" name="Bild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7228" y="5301787"/>
            <a:ext cx="2890251" cy="1459238"/>
          </a:xfrm>
          <a:prstGeom prst="rect">
            <a:avLst/>
          </a:prstGeom>
        </p:spPr>
      </p:pic>
    </p:spTree>
    <p:extLst>
      <p:ext uri="{BB962C8B-B14F-4D97-AF65-F5344CB8AC3E}">
        <p14:creationId xmlns:p14="http://schemas.microsoft.com/office/powerpoint/2010/main" val="3834165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DDFD51-CA28-4123-9353-E0DB9F3C427D}"/>
              </a:ext>
            </a:extLst>
          </p:cNvPr>
          <p:cNvSpPr>
            <a:spLocks noGrp="1"/>
          </p:cNvSpPr>
          <p:nvPr>
            <p:ph type="title"/>
          </p:nvPr>
        </p:nvSpPr>
        <p:spPr>
          <a:xfrm>
            <a:off x="609599" y="609600"/>
            <a:ext cx="6347713" cy="957943"/>
          </a:xfrm>
        </p:spPr>
        <p:txBody>
          <a:bodyPr/>
          <a:lstStyle/>
          <a:p>
            <a:r>
              <a:rPr lang="nb-NO" dirty="0">
                <a:latin typeface="Georgia" panose="02040502050405020303" pitchFamily="18" charset="0"/>
              </a:rPr>
              <a:t>Hvem er de frivillige?</a:t>
            </a:r>
          </a:p>
        </p:txBody>
      </p:sp>
      <p:sp>
        <p:nvSpPr>
          <p:cNvPr id="3" name="Plassholder for innhold 2">
            <a:extLst>
              <a:ext uri="{FF2B5EF4-FFF2-40B4-BE49-F238E27FC236}">
                <a16:creationId xmlns:a16="http://schemas.microsoft.com/office/drawing/2014/main" id="{8A15BE99-CBB6-411B-A686-BBA11073A638}"/>
              </a:ext>
            </a:extLst>
          </p:cNvPr>
          <p:cNvSpPr>
            <a:spLocks noGrp="1"/>
          </p:cNvSpPr>
          <p:nvPr>
            <p:ph idx="1"/>
          </p:nvPr>
        </p:nvSpPr>
        <p:spPr/>
        <p:txBody>
          <a:bodyPr>
            <a:normAutofit/>
          </a:bodyPr>
          <a:lstStyle/>
          <a:p>
            <a:r>
              <a:rPr lang="nb-NO" sz="2000" dirty="0">
                <a:latin typeface="Georgia" panose="02040502050405020303" pitchFamily="18" charset="0"/>
              </a:rPr>
              <a:t>Hos oss er de frivillige de over 6o år. </a:t>
            </a:r>
          </a:p>
          <a:p>
            <a:r>
              <a:rPr lang="nb-NO" sz="2000" dirty="0">
                <a:latin typeface="Georgia" panose="02040502050405020303" pitchFamily="18" charset="0"/>
              </a:rPr>
              <a:t>Nylig har flere </a:t>
            </a:r>
            <a:r>
              <a:rPr lang="nb-NO" sz="2000" dirty="0" smtClean="0">
                <a:latin typeface="Georgia" panose="02040502050405020303" pitchFamily="18" charset="0"/>
              </a:rPr>
              <a:t>tilflyttere og unge </a:t>
            </a:r>
            <a:r>
              <a:rPr lang="nb-NO" sz="2000" dirty="0">
                <a:latin typeface="Georgia" panose="02040502050405020303" pitchFamily="18" charset="0"/>
              </a:rPr>
              <a:t>blitt </a:t>
            </a:r>
            <a:r>
              <a:rPr lang="nb-NO" sz="2000" dirty="0" smtClean="0">
                <a:latin typeface="Georgia" panose="02040502050405020303" pitchFamily="18" charset="0"/>
              </a:rPr>
              <a:t>frivillige</a:t>
            </a:r>
            <a:endParaRPr lang="nb-NO" sz="2000" dirty="0">
              <a:latin typeface="Georgia" panose="02040502050405020303" pitchFamily="18" charset="0"/>
            </a:endParaRPr>
          </a:p>
          <a:p>
            <a:endParaRPr lang="nb-NO" sz="2000" dirty="0">
              <a:latin typeface="Georgia" panose="02040502050405020303" pitchFamily="18" charset="0"/>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28" y="3613805"/>
            <a:ext cx="6585217" cy="2036998"/>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1392889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7366" y="2333429"/>
            <a:ext cx="2566186" cy="3421581"/>
          </a:xfrm>
          <a:prstGeom prst="rect">
            <a:avLst/>
          </a:prstGeom>
        </p:spPr>
      </p:pic>
      <p:sp>
        <p:nvSpPr>
          <p:cNvPr id="2" name="Tittel 1"/>
          <p:cNvSpPr>
            <a:spLocks noGrp="1"/>
          </p:cNvSpPr>
          <p:nvPr>
            <p:ph type="title"/>
          </p:nvPr>
        </p:nvSpPr>
        <p:spPr/>
        <p:txBody>
          <a:bodyPr/>
          <a:lstStyle/>
          <a:p>
            <a:r>
              <a:rPr lang="nb-NO" dirty="0">
                <a:latin typeface="Georgia" panose="02040502050405020303" pitchFamily="18" charset="0"/>
              </a:rPr>
              <a:t>Hvem er de frivillige?</a:t>
            </a:r>
          </a:p>
        </p:txBody>
      </p:sp>
      <p:sp>
        <p:nvSpPr>
          <p:cNvPr id="3" name="Plassholder for innhold 2"/>
          <p:cNvSpPr>
            <a:spLocks noGrp="1"/>
          </p:cNvSpPr>
          <p:nvPr>
            <p:ph idx="1"/>
          </p:nvPr>
        </p:nvSpPr>
        <p:spPr>
          <a:xfrm>
            <a:off x="754641" y="2103834"/>
            <a:ext cx="5672725" cy="2881823"/>
          </a:xfrm>
        </p:spPr>
        <p:txBody>
          <a:bodyPr>
            <a:normAutofit/>
          </a:bodyPr>
          <a:lstStyle/>
          <a:p>
            <a:r>
              <a:rPr lang="nb-NO" sz="2000" dirty="0" smtClean="0">
                <a:latin typeface="Georgia" panose="02040502050405020303" pitchFamily="18" charset="0"/>
              </a:rPr>
              <a:t>Ca. 50 aktive frivillige tilknyttet sentralen</a:t>
            </a:r>
          </a:p>
          <a:p>
            <a:r>
              <a:rPr lang="nb-NO" sz="2000" dirty="0" smtClean="0">
                <a:latin typeface="Georgia" panose="02040502050405020303" pitchFamily="18" charset="0"/>
              </a:rPr>
              <a:t>Ca. 3-4 årsverk frivillig innsats per år</a:t>
            </a:r>
          </a:p>
          <a:p>
            <a:r>
              <a:rPr lang="nb-NO" sz="2000" dirty="0" smtClean="0">
                <a:latin typeface="Georgia" panose="02040502050405020303" pitchFamily="18" charset="0"/>
              </a:rPr>
              <a:t>Et årsverk settes til ca. kr 420 000 som gir en verdiskapning på kr 1 680 000! </a:t>
            </a:r>
          </a:p>
          <a:p>
            <a:r>
              <a:rPr lang="nb-NO" sz="2000" dirty="0" smtClean="0">
                <a:latin typeface="Georgia" panose="02040502050405020303" pitchFamily="18" charset="0"/>
              </a:rPr>
              <a:t>Fra mandag til lørdag på dagtid er det aktivitet.</a:t>
            </a:r>
          </a:p>
          <a:p>
            <a:r>
              <a:rPr lang="nb-NO" sz="2000" dirty="0" smtClean="0">
                <a:latin typeface="Georgia" panose="02040502050405020303" pitchFamily="18" charset="0"/>
              </a:rPr>
              <a:t>På kveldstid er det utlån av lokaler GRATIS</a:t>
            </a:r>
            <a:endParaRPr lang="nb-NO" sz="2000" dirty="0">
              <a:latin typeface="Georgia" panose="02040502050405020303" pitchFamily="18" charset="0"/>
            </a:endParaRPr>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427642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latin typeface="Georgia" panose="02040502050405020303" pitchFamily="18" charset="0"/>
              </a:rPr>
              <a:t>Kan noen ordne køen over </a:t>
            </a:r>
            <a:br>
              <a:rPr lang="nb-NO" dirty="0" smtClean="0">
                <a:latin typeface="Georgia" panose="02040502050405020303" pitchFamily="18" charset="0"/>
              </a:rPr>
            </a:br>
            <a:r>
              <a:rPr lang="nb-NO" dirty="0" smtClean="0">
                <a:latin typeface="Georgia" panose="02040502050405020303" pitchFamily="18" charset="0"/>
              </a:rPr>
              <a:t>alle som vil bli kasserere? </a:t>
            </a:r>
            <a:endParaRPr lang="nb-NO" dirty="0">
              <a:latin typeface="Georgia" panose="02040502050405020303" pitchFamily="18" charset="0"/>
            </a:endParaRPr>
          </a:p>
        </p:txBody>
      </p:sp>
      <p:pic>
        <p:nvPicPr>
          <p:cNvPr id="5" name="Plassholder for inn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426177"/>
            <a:ext cx="6348413" cy="3350259"/>
          </a:xfr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1625338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latin typeface="Georgia" panose="02040502050405020303" pitchFamily="18" charset="0"/>
              </a:rPr>
              <a:t>Frivilligheten i forandring</a:t>
            </a:r>
            <a:endParaRPr lang="nb-NO" dirty="0">
              <a:latin typeface="Georgia" panose="02040502050405020303" pitchFamily="18" charset="0"/>
            </a:endParaRPr>
          </a:p>
        </p:txBody>
      </p:sp>
      <p:sp>
        <p:nvSpPr>
          <p:cNvPr id="3" name="Plassholder for innhold 2"/>
          <p:cNvSpPr>
            <a:spLocks noGrp="1"/>
          </p:cNvSpPr>
          <p:nvPr>
            <p:ph idx="1"/>
          </p:nvPr>
        </p:nvSpPr>
        <p:spPr>
          <a:xfrm>
            <a:off x="609598" y="2127933"/>
            <a:ext cx="6347714" cy="3880773"/>
          </a:xfrm>
        </p:spPr>
        <p:txBody>
          <a:bodyPr>
            <a:normAutofit fontScale="92500"/>
          </a:bodyPr>
          <a:lstStyle/>
          <a:p>
            <a:r>
              <a:rPr lang="nb-NO" sz="2800" dirty="0" smtClean="0">
                <a:latin typeface="Georgia" panose="02040502050405020303" pitchFamily="18" charset="0"/>
              </a:rPr>
              <a:t>Fra medlemskap til lokalt engasjement </a:t>
            </a:r>
          </a:p>
          <a:p>
            <a:r>
              <a:rPr lang="nb-NO" sz="2800" dirty="0" smtClean="0">
                <a:latin typeface="Georgia" panose="02040502050405020303" pitchFamily="18" charset="0"/>
              </a:rPr>
              <a:t>Enkeltpersoner vil heller være givere og frivillige uten ansvar, enn aktive medlemmer. </a:t>
            </a:r>
          </a:p>
          <a:p>
            <a:r>
              <a:rPr lang="nb-NO" sz="2800" dirty="0" smtClean="0">
                <a:latin typeface="Georgia" panose="02040502050405020303" pitchFamily="18" charset="0"/>
              </a:rPr>
              <a:t>Gavefrivillige </a:t>
            </a:r>
          </a:p>
          <a:p>
            <a:r>
              <a:rPr lang="nb-NO" sz="2800" dirty="0" smtClean="0">
                <a:latin typeface="Georgia" panose="02040502050405020303" pitchFamily="18" charset="0"/>
              </a:rPr>
              <a:t>Frivillig på internett og sosiale medier</a:t>
            </a:r>
            <a:endParaRPr lang="nb-NO" sz="2800" dirty="0">
              <a:latin typeface="Georgia" panose="02040502050405020303" pitchFamily="18" charset="0"/>
            </a:endParaRPr>
          </a:p>
          <a:p>
            <a:r>
              <a:rPr lang="nb-NO" sz="2800" dirty="0" err="1" smtClean="0">
                <a:latin typeface="Georgia" panose="02040502050405020303" pitchFamily="18" charset="0"/>
              </a:rPr>
              <a:t>What’s</a:t>
            </a:r>
            <a:r>
              <a:rPr lang="nb-NO" sz="2800" dirty="0" smtClean="0">
                <a:latin typeface="Georgia" panose="02040502050405020303" pitchFamily="18" charset="0"/>
              </a:rPr>
              <a:t> in it for </a:t>
            </a:r>
            <a:r>
              <a:rPr lang="nb-NO" sz="2800" dirty="0" err="1" smtClean="0">
                <a:latin typeface="Georgia" panose="02040502050405020303" pitchFamily="18" charset="0"/>
              </a:rPr>
              <a:t>me</a:t>
            </a:r>
            <a:r>
              <a:rPr lang="nb-NO" sz="2800" dirty="0" smtClean="0">
                <a:latin typeface="Georgia" panose="02040502050405020303" pitchFamily="18" charset="0"/>
              </a:rPr>
              <a:t>? Selvrealisering</a:t>
            </a:r>
            <a:endParaRPr lang="nb-NO" sz="2800" dirty="0">
              <a:latin typeface="Georgia" panose="02040502050405020303" pitchFamily="18" charset="0"/>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316475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599" y="609600"/>
            <a:ext cx="6347713" cy="994913"/>
          </a:xfrm>
        </p:spPr>
        <p:txBody>
          <a:bodyPr>
            <a:normAutofit/>
          </a:bodyPr>
          <a:lstStyle/>
          <a:p>
            <a:r>
              <a:rPr lang="nb-NO" sz="3200" dirty="0" smtClean="0">
                <a:latin typeface="Georgia" panose="02040502050405020303" pitchFamily="18" charset="0"/>
              </a:rPr>
              <a:t>Seks endringer i frivilligheten</a:t>
            </a:r>
            <a:endParaRPr lang="nb-NO" sz="3200" dirty="0">
              <a:latin typeface="Georgia" panose="02040502050405020303" pitchFamily="18" charset="0"/>
            </a:endParaRPr>
          </a:p>
        </p:txBody>
      </p:sp>
      <p:sp>
        <p:nvSpPr>
          <p:cNvPr id="3" name="Plassholder for innhold 2"/>
          <p:cNvSpPr>
            <a:spLocks noGrp="1"/>
          </p:cNvSpPr>
          <p:nvPr>
            <p:ph idx="1"/>
          </p:nvPr>
        </p:nvSpPr>
        <p:spPr>
          <a:xfrm>
            <a:off x="609599" y="1794294"/>
            <a:ext cx="6347714" cy="4247069"/>
          </a:xfrm>
        </p:spPr>
        <p:txBody>
          <a:bodyPr>
            <a:normAutofit/>
          </a:bodyPr>
          <a:lstStyle/>
          <a:p>
            <a:r>
              <a:rPr lang="nb-NO" dirty="0" smtClean="0">
                <a:latin typeface="Georgia" panose="02040502050405020303" pitchFamily="18" charset="0"/>
              </a:rPr>
              <a:t>1. færre langvarige medlemskap</a:t>
            </a:r>
          </a:p>
          <a:p>
            <a:r>
              <a:rPr lang="nb-NO" dirty="0" smtClean="0">
                <a:latin typeface="Georgia" panose="02040502050405020303" pitchFamily="18" charset="0"/>
              </a:rPr>
              <a:t>2. organisasjonene må tilpasse seg selektive medlemmer</a:t>
            </a:r>
          </a:p>
          <a:p>
            <a:r>
              <a:rPr lang="nb-NO" dirty="0" smtClean="0">
                <a:latin typeface="Georgia" panose="02040502050405020303" pitchFamily="18" charset="0"/>
              </a:rPr>
              <a:t>3. organisasjonene er svekket i områder der folkebevegelsene tradisjonelt var sterke</a:t>
            </a:r>
          </a:p>
          <a:p>
            <a:r>
              <a:rPr lang="nb-NO" dirty="0" smtClean="0">
                <a:latin typeface="Georgia" panose="02040502050405020303" pitchFamily="18" charset="0"/>
              </a:rPr>
              <a:t>4. antallet nasjonale organisasjoner øker</a:t>
            </a:r>
          </a:p>
          <a:p>
            <a:r>
              <a:rPr lang="nb-NO" dirty="0" smtClean="0">
                <a:latin typeface="Georgia" panose="02040502050405020303" pitchFamily="18" charset="0"/>
              </a:rPr>
              <a:t>5. færre religiøse organisasjoner</a:t>
            </a:r>
          </a:p>
          <a:p>
            <a:r>
              <a:rPr lang="nb-NO" dirty="0" smtClean="0">
                <a:latin typeface="Georgia" panose="02040502050405020303" pitchFamily="18" charset="0"/>
              </a:rPr>
              <a:t>6. forholdet mellom stat og sivilsamfunn er i endring</a:t>
            </a:r>
          </a:p>
          <a:p>
            <a:endParaRPr lang="nb-NO" dirty="0">
              <a:latin typeface="Georgia" panose="02040502050405020303" pitchFamily="18" charset="0"/>
            </a:endParaRPr>
          </a:p>
          <a:p>
            <a:pPr marL="0" indent="0">
              <a:buNone/>
            </a:pPr>
            <a:r>
              <a:rPr lang="nb-NO" sz="1100" dirty="0">
                <a:latin typeface="Georgia" panose="02040502050405020303" pitchFamily="18" charset="0"/>
              </a:rPr>
              <a:t>ISF-forsker Bernard </a:t>
            </a:r>
            <a:r>
              <a:rPr lang="nb-NO" sz="1100" dirty="0" err="1">
                <a:latin typeface="Georgia" panose="02040502050405020303" pitchFamily="18" charset="0"/>
              </a:rPr>
              <a:t>Enjolras</a:t>
            </a:r>
            <a:r>
              <a:rPr lang="nb-NO" sz="1100" dirty="0">
                <a:latin typeface="Georgia" panose="02040502050405020303" pitchFamily="18" charset="0"/>
              </a:rPr>
              <a:t> og professor Kristin Strømsnes fra Universitetet i </a:t>
            </a:r>
            <a:r>
              <a:rPr lang="nb-NO" sz="1100" dirty="0" smtClean="0">
                <a:latin typeface="Georgia" panose="02040502050405020303" pitchFamily="18" charset="0"/>
              </a:rPr>
              <a:t>Bergen: </a:t>
            </a:r>
            <a:r>
              <a:rPr lang="en-US" sz="1100" dirty="0">
                <a:latin typeface="Georgia" panose="02040502050405020303" pitchFamily="18" charset="0"/>
              </a:rPr>
              <a:t>Scandinavian Civil Society and Social Transformations. The Case of Norway. </a:t>
            </a:r>
            <a:r>
              <a:rPr lang="en-US" sz="1100" i="1" dirty="0">
                <a:latin typeface="Georgia" panose="02040502050405020303" pitchFamily="18" charset="0"/>
              </a:rPr>
              <a:t>Nonprofit and Civil Society Studies. </a:t>
            </a:r>
            <a:r>
              <a:rPr lang="en-US" sz="1100" dirty="0">
                <a:latin typeface="Georgia" panose="02040502050405020303" pitchFamily="18" charset="0"/>
              </a:rPr>
              <a:t>(2018)</a:t>
            </a:r>
            <a:endParaRPr lang="nb-NO" sz="1100" dirty="0">
              <a:latin typeface="Georgia" panose="02040502050405020303" pitchFamily="18" charset="0"/>
            </a:endParaRP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63380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7C95F3-4B2D-44E1-889E-CE27C6022089}"/>
              </a:ext>
            </a:extLst>
          </p:cNvPr>
          <p:cNvSpPr>
            <a:spLocks noGrp="1"/>
          </p:cNvSpPr>
          <p:nvPr>
            <p:ph type="title"/>
          </p:nvPr>
        </p:nvSpPr>
        <p:spPr/>
        <p:txBody>
          <a:bodyPr/>
          <a:lstStyle/>
          <a:p>
            <a:r>
              <a:rPr lang="nb-NO" dirty="0">
                <a:latin typeface="Georgia" panose="02040502050405020303" pitchFamily="18" charset="0"/>
              </a:rPr>
              <a:t>Uten de frivillige…</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913" y="4439479"/>
            <a:ext cx="4401615" cy="2139674"/>
          </a:xfrm>
          <a:prstGeom prst="rect">
            <a:avLst/>
          </a:prstGeom>
        </p:spPr>
      </p:pic>
      <p:sp>
        <p:nvSpPr>
          <p:cNvPr id="7" name="Ellipse 6"/>
          <p:cNvSpPr/>
          <p:nvPr/>
        </p:nvSpPr>
        <p:spPr>
          <a:xfrm>
            <a:off x="940904" y="1739349"/>
            <a:ext cx="3399183" cy="12390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latin typeface="Georgia" panose="02040502050405020303" pitchFamily="18" charset="0"/>
              </a:rPr>
              <a:t>Så faller både Norge AS og Askøy Frivilligsentral sammen.</a:t>
            </a:r>
          </a:p>
        </p:txBody>
      </p:sp>
      <p:sp>
        <p:nvSpPr>
          <p:cNvPr id="8" name="Ellipse 7"/>
          <p:cNvSpPr/>
          <p:nvPr/>
        </p:nvSpPr>
        <p:spPr>
          <a:xfrm>
            <a:off x="4845473" y="2602949"/>
            <a:ext cx="2940179" cy="108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atin typeface="Georgia" panose="02040502050405020303" pitchFamily="18" charset="0"/>
              </a:rPr>
              <a:t>«</a:t>
            </a:r>
            <a:r>
              <a:rPr lang="nb-NO" dirty="0" err="1">
                <a:latin typeface="Georgia" panose="02040502050405020303" pitchFamily="18" charset="0"/>
              </a:rPr>
              <a:t>Happiness</a:t>
            </a:r>
            <a:r>
              <a:rPr lang="nb-NO" dirty="0">
                <a:latin typeface="Georgia" panose="02040502050405020303" pitchFamily="18" charset="0"/>
              </a:rPr>
              <a:t> is </a:t>
            </a:r>
            <a:r>
              <a:rPr lang="nb-NO" dirty="0" err="1">
                <a:latin typeface="Georgia" panose="02040502050405020303" pitchFamily="18" charset="0"/>
              </a:rPr>
              <a:t>other</a:t>
            </a:r>
            <a:r>
              <a:rPr lang="nb-NO" dirty="0">
                <a:latin typeface="Georgia" panose="02040502050405020303" pitchFamily="18" charset="0"/>
              </a:rPr>
              <a:t> </a:t>
            </a:r>
            <a:r>
              <a:rPr lang="nb-NO" dirty="0" err="1">
                <a:latin typeface="Georgia" panose="02040502050405020303" pitchFamily="18" charset="0"/>
              </a:rPr>
              <a:t>people</a:t>
            </a:r>
            <a:r>
              <a:rPr lang="nb-NO" dirty="0">
                <a:latin typeface="Georgia" panose="02040502050405020303" pitchFamily="18" charset="0"/>
              </a:rPr>
              <a:t>»</a:t>
            </a:r>
          </a:p>
          <a:p>
            <a:pPr algn="ctr"/>
            <a:endParaRPr lang="nb-NO" dirty="0"/>
          </a:p>
        </p:txBody>
      </p:sp>
      <p:sp>
        <p:nvSpPr>
          <p:cNvPr id="9" name="Ellipse 8"/>
          <p:cNvSpPr/>
          <p:nvPr/>
        </p:nvSpPr>
        <p:spPr>
          <a:xfrm>
            <a:off x="328894" y="3326158"/>
            <a:ext cx="2851628" cy="1398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atin typeface="Georgia" panose="02040502050405020303" pitchFamily="18" charset="0"/>
              </a:rPr>
              <a:t>Mennesker er sosiale flokkdyr </a:t>
            </a:r>
          </a:p>
          <a:p>
            <a:pPr algn="ctr"/>
            <a:endParaRPr lang="nb-NO" dirty="0"/>
          </a:p>
        </p:txBody>
      </p:sp>
      <p:sp>
        <p:nvSpPr>
          <p:cNvPr id="10" name="Ellipse 9"/>
          <p:cNvSpPr/>
          <p:nvPr/>
        </p:nvSpPr>
        <p:spPr>
          <a:xfrm>
            <a:off x="768627" y="5184638"/>
            <a:ext cx="3061212" cy="114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schemeClr val="tx1"/>
                </a:solidFill>
                <a:latin typeface="Georgia" panose="02040502050405020303" pitchFamily="18" charset="0"/>
              </a:rPr>
              <a:t>I </a:t>
            </a:r>
            <a:r>
              <a:rPr lang="nb-NO" dirty="0">
                <a:solidFill>
                  <a:schemeClr val="tx1"/>
                </a:solidFill>
                <a:latin typeface="Georgia" panose="02040502050405020303" pitchFamily="18" charset="0"/>
              </a:rPr>
              <a:t>kriser briljerer frivilligheten </a:t>
            </a:r>
          </a:p>
          <a:p>
            <a:endParaRPr lang="nb-NO" dirty="0">
              <a:latin typeface="Georgia" panose="02040502050405020303" pitchFamily="18" charset="0"/>
            </a:endParaRPr>
          </a:p>
        </p:txBody>
      </p:sp>
    </p:spTree>
    <p:extLst>
      <p:ext uri="{BB962C8B-B14F-4D97-AF65-F5344CB8AC3E}">
        <p14:creationId xmlns:p14="http://schemas.microsoft.com/office/powerpoint/2010/main" val="28860576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660EF8-4D9C-4135-AE7A-343B49F74A3D}"/>
              </a:ext>
            </a:extLst>
          </p:cNvPr>
          <p:cNvSpPr>
            <a:spLocks noGrp="1"/>
          </p:cNvSpPr>
          <p:nvPr>
            <p:ph type="title"/>
          </p:nvPr>
        </p:nvSpPr>
        <p:spPr>
          <a:xfrm>
            <a:off x="609599" y="609599"/>
            <a:ext cx="6226329" cy="1389469"/>
          </a:xfrm>
        </p:spPr>
        <p:txBody>
          <a:bodyPr>
            <a:normAutofit fontScale="90000"/>
          </a:bodyPr>
          <a:lstStyle/>
          <a:p>
            <a:r>
              <a:rPr lang="nb-NO" dirty="0">
                <a:latin typeface="Georgia" panose="02040502050405020303" pitchFamily="18" charset="0"/>
              </a:rPr>
              <a:t>Hva er viktig for </a:t>
            </a:r>
            <a:r>
              <a:rPr lang="nb-NO" dirty="0" smtClean="0">
                <a:latin typeface="Georgia" panose="02040502050405020303" pitchFamily="18" charset="0"/>
              </a:rPr>
              <a:t>Frivilligsentralen </a:t>
            </a:r>
            <a:r>
              <a:rPr lang="nb-NO" dirty="0">
                <a:latin typeface="Georgia" panose="02040502050405020303" pitchFamily="18" charset="0"/>
              </a:rPr>
              <a:t>i fortsettelsen?</a:t>
            </a:r>
          </a:p>
        </p:txBody>
      </p:sp>
      <p:sp>
        <p:nvSpPr>
          <p:cNvPr id="3" name="Plassholder for innhold 2">
            <a:extLst>
              <a:ext uri="{FF2B5EF4-FFF2-40B4-BE49-F238E27FC236}">
                <a16:creationId xmlns:a16="http://schemas.microsoft.com/office/drawing/2014/main" id="{A9BF3086-75F7-453E-BF67-4B69A72D3AAD}"/>
              </a:ext>
            </a:extLst>
          </p:cNvPr>
          <p:cNvSpPr>
            <a:spLocks noGrp="1"/>
          </p:cNvSpPr>
          <p:nvPr>
            <p:ph idx="1"/>
          </p:nvPr>
        </p:nvSpPr>
        <p:spPr/>
        <p:txBody>
          <a:bodyPr>
            <a:normAutofit/>
          </a:bodyPr>
          <a:lstStyle/>
          <a:p>
            <a:r>
              <a:rPr lang="nb-NO" sz="2000" dirty="0">
                <a:latin typeface="Georgia" panose="02040502050405020303" pitchFamily="18" charset="0"/>
              </a:rPr>
              <a:t>Større synlighet i </a:t>
            </a:r>
            <a:r>
              <a:rPr lang="nb-NO" sz="2000" dirty="0" smtClean="0">
                <a:latin typeface="Georgia" panose="02040502050405020303" pitchFamily="18" charset="0"/>
              </a:rPr>
              <a:t>lokalmiljøet i form av bredere aktivitetstilbud</a:t>
            </a:r>
            <a:endParaRPr lang="nb-NO" sz="2000" dirty="0">
              <a:latin typeface="Georgia" panose="02040502050405020303" pitchFamily="18" charset="0"/>
            </a:endParaRPr>
          </a:p>
          <a:p>
            <a:r>
              <a:rPr lang="nb-NO" sz="2000" dirty="0">
                <a:latin typeface="Georgia" panose="02040502050405020303" pitchFamily="18" charset="0"/>
              </a:rPr>
              <a:t>Ønsker at alle skal kjenne igjen logoen vår og vite om oss</a:t>
            </a:r>
          </a:p>
          <a:p>
            <a:r>
              <a:rPr lang="nb-NO" sz="2000" dirty="0">
                <a:latin typeface="Georgia" panose="02040502050405020303" pitchFamily="18" charset="0"/>
              </a:rPr>
              <a:t>Det må satses på profilering og markedsføring </a:t>
            </a:r>
            <a:endParaRPr lang="nb-NO" sz="2000" dirty="0" smtClean="0">
              <a:latin typeface="Georgia" panose="02040502050405020303" pitchFamily="18" charset="0"/>
            </a:endParaRPr>
          </a:p>
          <a:p>
            <a:r>
              <a:rPr lang="nb-NO" sz="2000" dirty="0" smtClean="0">
                <a:latin typeface="Georgia" panose="02040502050405020303" pitchFamily="18" charset="0"/>
              </a:rPr>
              <a:t>At flere skal besøke Frivilligsentralen i løpet av året enten som deltaker eller frivillig</a:t>
            </a:r>
          </a:p>
          <a:p>
            <a:r>
              <a:rPr lang="nb-NO" sz="2000" dirty="0" smtClean="0">
                <a:latin typeface="Georgia" panose="02040502050405020303" pitchFamily="18" charset="0"/>
              </a:rPr>
              <a:t>Være en naturlig samarbeidspartner for frivillige lag og foreninger på øya</a:t>
            </a:r>
            <a:endParaRPr lang="nb-NO" sz="2000" dirty="0">
              <a:latin typeface="Georgia" panose="02040502050405020303" pitchFamily="18" charset="0"/>
            </a:endParaRP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283" y="0"/>
            <a:ext cx="2475717" cy="1500877"/>
          </a:xfrm>
          <a:prstGeom prst="rect">
            <a:avLst/>
          </a:prstGeom>
        </p:spPr>
      </p:pic>
    </p:spTree>
    <p:extLst>
      <p:ext uri="{BB962C8B-B14F-4D97-AF65-F5344CB8AC3E}">
        <p14:creationId xmlns:p14="http://schemas.microsoft.com/office/powerpoint/2010/main" val="1275153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423375" y="1865671"/>
            <a:ext cx="7512312" cy="1746411"/>
          </a:xfrm>
        </p:spPr>
        <p:txBody>
          <a:bodyPr/>
          <a:lstStyle/>
          <a:p>
            <a:pPr algn="ctr"/>
            <a:r>
              <a:rPr lang="nb-NO" dirty="0" smtClean="0">
                <a:latin typeface="Georgia" panose="02040502050405020303" pitchFamily="18" charset="0"/>
              </a:rPr>
              <a:t>TAKK FOR OPPMERKSOMHETEN</a:t>
            </a:r>
            <a:endParaRPr lang="nb-NO" dirty="0">
              <a:latin typeface="Georgia" panose="02040502050405020303" pitchFamily="18" charset="0"/>
            </a:endParaRPr>
          </a:p>
        </p:txBody>
      </p:sp>
      <p:pic>
        <p:nvPicPr>
          <p:cNvPr id="3" name="Plassholder for innhold 6">
            <a:extLst>
              <a:ext uri="{FF2B5EF4-FFF2-40B4-BE49-F238E27FC236}">
                <a16:creationId xmlns:a16="http://schemas.microsoft.com/office/drawing/2014/main" id="{2165D1D5-563D-4FFA-A0B5-5AD1C2408E67}"/>
              </a:ext>
            </a:extLst>
          </p:cNvPr>
          <p:cNvPicPr>
            <a:picLocks noChangeAspect="1"/>
          </p:cNvPicPr>
          <p:nvPr/>
        </p:nvPicPr>
        <p:blipFill>
          <a:blip r:embed="rId2"/>
          <a:stretch>
            <a:fillRect/>
          </a:stretch>
        </p:blipFill>
        <p:spPr>
          <a:xfrm>
            <a:off x="2357191" y="4018531"/>
            <a:ext cx="1610396" cy="1245373"/>
          </a:xfrm>
          <a:prstGeom prst="rect">
            <a:avLst/>
          </a:prstGeom>
        </p:spPr>
      </p:pic>
      <p:pic>
        <p:nvPicPr>
          <p:cNvPr id="4" name="Bilde 3">
            <a:extLst>
              <a:ext uri="{FF2B5EF4-FFF2-40B4-BE49-F238E27FC236}">
                <a16:creationId xmlns:a16="http://schemas.microsoft.com/office/drawing/2014/main" id="{64766121-10A3-4A2B-860B-DD2ADC866C3E}"/>
              </a:ext>
            </a:extLst>
          </p:cNvPr>
          <p:cNvPicPr>
            <a:picLocks noChangeAspect="1"/>
          </p:cNvPicPr>
          <p:nvPr/>
        </p:nvPicPr>
        <p:blipFill>
          <a:blip r:embed="rId3"/>
          <a:stretch>
            <a:fillRect/>
          </a:stretch>
        </p:blipFill>
        <p:spPr>
          <a:xfrm>
            <a:off x="4556407" y="4155454"/>
            <a:ext cx="1759921" cy="971526"/>
          </a:xfrm>
          <a:prstGeom prst="rect">
            <a:avLst/>
          </a:prstGeom>
        </p:spPr>
      </p:pic>
    </p:spTree>
    <p:extLst>
      <p:ext uri="{BB962C8B-B14F-4D97-AF65-F5344CB8AC3E}">
        <p14:creationId xmlns:p14="http://schemas.microsoft.com/office/powerpoint/2010/main" val="422971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899592" y="764704"/>
            <a:ext cx="4104456" cy="584775"/>
          </a:xfrm>
          <a:prstGeom prst="rect">
            <a:avLst/>
          </a:prstGeom>
          <a:noFill/>
        </p:spPr>
        <p:txBody>
          <a:bodyPr wrap="square" rtlCol="0">
            <a:spAutoFit/>
          </a:bodyPr>
          <a:lstStyle/>
          <a:p>
            <a:r>
              <a:rPr lang="nb-NO" sz="3200" b="1" dirty="0" smtClean="0">
                <a:solidFill>
                  <a:srgbClr val="92D050"/>
                </a:solidFill>
                <a:latin typeface="Georgia" panose="02040502050405020303" pitchFamily="18" charset="0"/>
              </a:rPr>
              <a:t>Info om meg </a:t>
            </a:r>
            <a:endParaRPr lang="nb-NO" sz="3200" b="1" dirty="0">
              <a:solidFill>
                <a:srgbClr val="92D050"/>
              </a:solidFill>
              <a:latin typeface="Georgia" panose="02040502050405020303" pitchFamily="18" charset="0"/>
            </a:endParaRPr>
          </a:p>
        </p:txBody>
      </p:sp>
      <p:sp>
        <p:nvSpPr>
          <p:cNvPr id="5" name="TekstSylinder 4"/>
          <p:cNvSpPr txBox="1"/>
          <p:nvPr/>
        </p:nvSpPr>
        <p:spPr>
          <a:xfrm>
            <a:off x="539552" y="1484784"/>
            <a:ext cx="4320480" cy="4493538"/>
          </a:xfrm>
          <a:prstGeom prst="rect">
            <a:avLst/>
          </a:prstGeom>
          <a:noFill/>
        </p:spPr>
        <p:txBody>
          <a:bodyPr wrap="square" rtlCol="0">
            <a:spAutoFit/>
          </a:bodyPr>
          <a:lstStyle/>
          <a:p>
            <a:pPr marL="342900" indent="-342900">
              <a:buFont typeface="Arial" panose="020B0604020202020204" pitchFamily="34" charset="0"/>
              <a:buChar char="•"/>
            </a:pPr>
            <a:r>
              <a:rPr lang="nb-NO" sz="2200" dirty="0" smtClean="0">
                <a:latin typeface="Georgia" panose="02040502050405020303" pitchFamily="18" charset="0"/>
              </a:rPr>
              <a:t>30 år</a:t>
            </a:r>
          </a:p>
          <a:p>
            <a:pPr marL="342900" indent="-342900">
              <a:buFont typeface="Arial" panose="020B0604020202020204" pitchFamily="34" charset="0"/>
              <a:buChar char="•"/>
            </a:pPr>
            <a:r>
              <a:rPr lang="nb-NO" sz="2200" dirty="0" smtClean="0">
                <a:latin typeface="Georgia" panose="02040502050405020303" pitchFamily="18" charset="0"/>
              </a:rPr>
              <a:t>Startet i jobben februar 2019</a:t>
            </a:r>
          </a:p>
          <a:p>
            <a:pPr marL="342900" indent="-342900">
              <a:buFont typeface="Arial" panose="020B0604020202020204" pitchFamily="34" charset="0"/>
              <a:buChar char="•"/>
            </a:pPr>
            <a:r>
              <a:rPr lang="nb-NO" sz="2200" dirty="0" smtClean="0">
                <a:latin typeface="Georgia" panose="02040502050405020303" pitchFamily="18" charset="0"/>
              </a:rPr>
              <a:t>Jobbet på Meny, Oasis, Ambassaden i Sør-Korea og Flyktningetjenesten i Loppa (Finnmark)</a:t>
            </a:r>
          </a:p>
          <a:p>
            <a:pPr marL="342900" indent="-342900">
              <a:buFont typeface="Arial" panose="020B0604020202020204" pitchFamily="34" charset="0"/>
              <a:buChar char="•"/>
            </a:pPr>
            <a:r>
              <a:rPr lang="nb-NO" sz="2200" dirty="0" smtClean="0">
                <a:latin typeface="Georgia" panose="02040502050405020303" pitchFamily="18" charset="0"/>
              </a:rPr>
              <a:t>Mastergrad i sosialantropologi fra Universitetet i Bergen </a:t>
            </a:r>
          </a:p>
          <a:p>
            <a:pPr marL="342900" indent="-342900">
              <a:buFont typeface="Arial" panose="020B0604020202020204" pitchFamily="34" charset="0"/>
              <a:buChar char="•"/>
            </a:pPr>
            <a:r>
              <a:rPr lang="nb-NO" sz="2200" dirty="0" smtClean="0">
                <a:latin typeface="Georgia" panose="02040502050405020303" pitchFamily="18" charset="0"/>
              </a:rPr>
              <a:t>Frivillig som «Buddy», Elefantleir i Thailand, Redd Barna, Røde Kors, Sanitetskvinnene + masse dugnad i idrettslag</a:t>
            </a:r>
            <a:endParaRPr lang="nb-NO" sz="2200" dirty="0">
              <a:latin typeface="Georgia" panose="02040502050405020303" pitchFamily="18" charset="0"/>
            </a:endParaRPr>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643743"/>
            <a:ext cx="3349284" cy="4465712"/>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1142080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06EBC0-6BED-4C8F-AE23-5C84AE14435C}"/>
              </a:ext>
            </a:extLst>
          </p:cNvPr>
          <p:cNvSpPr>
            <a:spLocks noGrp="1"/>
          </p:cNvSpPr>
          <p:nvPr>
            <p:ph type="title"/>
          </p:nvPr>
        </p:nvSpPr>
        <p:spPr>
          <a:xfrm>
            <a:off x="507998" y="1942254"/>
            <a:ext cx="6347715" cy="1826581"/>
          </a:xfrm>
        </p:spPr>
        <p:txBody>
          <a:bodyPr>
            <a:normAutofit/>
          </a:bodyPr>
          <a:lstStyle/>
          <a:p>
            <a:r>
              <a:rPr lang="nb-NO" sz="5400" dirty="0">
                <a:latin typeface="Georgia" panose="02040502050405020303" pitchFamily="18" charset="0"/>
              </a:rPr>
              <a:t>Hva er </a:t>
            </a:r>
            <a:r>
              <a:rPr lang="nb-NO" sz="5400" dirty="0" smtClean="0">
                <a:latin typeface="Georgia" panose="02040502050405020303" pitchFamily="18" charset="0"/>
              </a:rPr>
              <a:t>frivilligheten?</a:t>
            </a:r>
            <a:endParaRPr lang="nb-NO" sz="5400" dirty="0">
              <a:latin typeface="Georgia" panose="02040502050405020303" pitchFamily="18" charset="0"/>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3346814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latin typeface="Georgia" panose="02040502050405020303" pitchFamily="18" charset="0"/>
              </a:rPr>
              <a:t>Fri + villig + het =</a:t>
            </a:r>
            <a:endParaRPr lang="nb-NO" b="1" dirty="0">
              <a:latin typeface="Georgia" panose="02040502050405020303" pitchFamily="18" charset="0"/>
            </a:endParaRPr>
          </a:p>
        </p:txBody>
      </p:sp>
      <p:sp>
        <p:nvSpPr>
          <p:cNvPr id="3" name="Plassholder for innhold 2"/>
          <p:cNvSpPr>
            <a:spLocks noGrp="1"/>
          </p:cNvSpPr>
          <p:nvPr>
            <p:ph sz="half" idx="1"/>
          </p:nvPr>
        </p:nvSpPr>
        <p:spPr>
          <a:xfrm>
            <a:off x="609600" y="2160589"/>
            <a:ext cx="3088109" cy="3162525"/>
          </a:xfrm>
        </p:spPr>
        <p:txBody>
          <a:bodyPr>
            <a:noAutofit/>
          </a:bodyPr>
          <a:lstStyle/>
          <a:p>
            <a:r>
              <a:rPr lang="nb-NO" sz="2200" dirty="0" smtClean="0">
                <a:latin typeface="Georgia" panose="02040502050405020303" pitchFamily="18" charset="0"/>
              </a:rPr>
              <a:t>FRI: Av din tid, ikke din lommebok. «Ikke arbeid».</a:t>
            </a:r>
          </a:p>
          <a:p>
            <a:r>
              <a:rPr lang="nb-NO" sz="2200" dirty="0" smtClean="0">
                <a:latin typeface="Georgia" panose="02040502050405020303" pitchFamily="18" charset="0"/>
              </a:rPr>
              <a:t>VILLIG: Eget ønske. Ingen tvang. </a:t>
            </a:r>
          </a:p>
          <a:p>
            <a:r>
              <a:rPr lang="nb-NO" sz="2200" dirty="0" smtClean="0">
                <a:latin typeface="Georgia" panose="02040502050405020303" pitchFamily="18" charset="0"/>
              </a:rPr>
              <a:t>HET: Engasjement. For et formål man brenner for. </a:t>
            </a:r>
            <a:endParaRPr lang="nb-NO" sz="2200" dirty="0">
              <a:latin typeface="Georgia" panose="02040502050405020303" pitchFamily="18" charset="0"/>
            </a:endParaRPr>
          </a:p>
        </p:txBody>
      </p:sp>
      <p:pic>
        <p:nvPicPr>
          <p:cNvPr id="6" name="Plassholder for innhold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55972" y="2369574"/>
            <a:ext cx="5065915" cy="2745301"/>
          </a:xfr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Tree>
    <p:extLst>
      <p:ext uri="{BB962C8B-B14F-4D97-AF65-F5344CB8AC3E}">
        <p14:creationId xmlns:p14="http://schemas.microsoft.com/office/powerpoint/2010/main" val="398982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03581" y="621675"/>
            <a:ext cx="6228523" cy="828261"/>
          </a:xfrm>
        </p:spPr>
        <p:txBody>
          <a:bodyPr>
            <a:normAutofit/>
          </a:bodyPr>
          <a:lstStyle/>
          <a:p>
            <a:r>
              <a:rPr lang="nb-NO" sz="3200" dirty="0" smtClean="0">
                <a:latin typeface="Georgia" panose="02040502050405020303" pitchFamily="18" charset="0"/>
              </a:rPr>
              <a:t>Nøkkeltall om frivillighet i Norge</a:t>
            </a:r>
            <a:endParaRPr lang="nb-NO" sz="3200" dirty="0">
              <a:latin typeface="Georgia" panose="02040502050405020303" pitchFamily="18" charset="0"/>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
        <p:nvSpPr>
          <p:cNvPr id="3" name="Ellipse 2"/>
          <p:cNvSpPr/>
          <p:nvPr/>
        </p:nvSpPr>
        <p:spPr>
          <a:xfrm>
            <a:off x="3969024" y="2861292"/>
            <a:ext cx="4784035" cy="1795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latin typeface="Georgia" panose="02040502050405020303" pitchFamily="18" charset="0"/>
              </a:rPr>
              <a:t>Den frivillige arbeidsinnsatsen i de frivillige organisasjonene i Norge tilsvarer 142 000 årsverk (SSBs satellittregnskap for frivillig sektor 2019)</a:t>
            </a:r>
          </a:p>
        </p:txBody>
      </p:sp>
      <p:sp>
        <p:nvSpPr>
          <p:cNvPr id="6" name="Ellipse 5"/>
          <p:cNvSpPr/>
          <p:nvPr/>
        </p:nvSpPr>
        <p:spPr>
          <a:xfrm>
            <a:off x="304800" y="1689064"/>
            <a:ext cx="4962940" cy="1398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latin typeface="Georgia" panose="02040502050405020303" pitchFamily="18" charset="0"/>
              </a:rPr>
              <a:t>63 % av befolkningen (over 15 år) har gjort frivillig arbeid i løpet av det siste året (Frivillighetsbarometeret 2019)</a:t>
            </a:r>
          </a:p>
        </p:txBody>
      </p:sp>
      <p:sp>
        <p:nvSpPr>
          <p:cNvPr id="7" name="Ellipse 6"/>
          <p:cNvSpPr/>
          <p:nvPr/>
        </p:nvSpPr>
        <p:spPr>
          <a:xfrm>
            <a:off x="841512" y="4724400"/>
            <a:ext cx="5227983" cy="17890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latin typeface="Georgia" panose="02040502050405020303" pitchFamily="18" charset="0"/>
              </a:rPr>
              <a:t>77 % av befolkningen er medlem i minst en organisasjon, og 47 % av befolkningen er medlem i minst to organisasjoner (SSBs levekårsundersøkelse 2017)</a:t>
            </a:r>
          </a:p>
        </p:txBody>
      </p:sp>
    </p:spTree>
    <p:extLst>
      <p:ext uri="{BB962C8B-B14F-4D97-AF65-F5344CB8AC3E}">
        <p14:creationId xmlns:p14="http://schemas.microsoft.com/office/powerpoint/2010/main" val="2652471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485" y="955393"/>
            <a:ext cx="3552316" cy="5051270"/>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pic>
        <p:nvPicPr>
          <p:cNvPr id="6" name="Bilde 5">
            <a:extLst>
              <a:ext uri="{FF2B5EF4-FFF2-40B4-BE49-F238E27FC236}">
                <a16:creationId xmlns:a16="http://schemas.microsoft.com/office/drawing/2014/main" id="{A56EA872-0A22-4C7A-895A-F33AFE9035FE}"/>
              </a:ext>
            </a:extLst>
          </p:cNvPr>
          <p:cNvPicPr>
            <a:picLocks noChangeAspect="1"/>
          </p:cNvPicPr>
          <p:nvPr/>
        </p:nvPicPr>
        <p:blipFill>
          <a:blip r:embed="rId4"/>
          <a:stretch>
            <a:fillRect/>
          </a:stretch>
        </p:blipFill>
        <p:spPr>
          <a:xfrm>
            <a:off x="4396756" y="911250"/>
            <a:ext cx="3957362" cy="5376040"/>
          </a:xfrm>
          <a:prstGeom prst="rect">
            <a:avLst/>
          </a:prstGeom>
        </p:spPr>
      </p:pic>
    </p:spTree>
    <p:extLst>
      <p:ext uri="{BB962C8B-B14F-4D97-AF65-F5344CB8AC3E}">
        <p14:creationId xmlns:p14="http://schemas.microsoft.com/office/powerpoint/2010/main" val="3473803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052" y="1871472"/>
            <a:ext cx="8554278" cy="4277138"/>
          </a:xfrm>
        </p:spPr>
      </p:pic>
      <p:pic>
        <p:nvPicPr>
          <p:cNvPr id="3" name="Bil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
        <p:nvSpPr>
          <p:cNvPr id="6" name="Tittel 1"/>
          <p:cNvSpPr>
            <a:spLocks noGrp="1"/>
          </p:cNvSpPr>
          <p:nvPr>
            <p:ph type="title"/>
          </p:nvPr>
        </p:nvSpPr>
        <p:spPr>
          <a:xfrm>
            <a:off x="536712" y="589722"/>
            <a:ext cx="6347713" cy="828261"/>
          </a:xfrm>
        </p:spPr>
        <p:txBody>
          <a:bodyPr>
            <a:normAutofit fontScale="90000"/>
          </a:bodyPr>
          <a:lstStyle/>
          <a:p>
            <a:r>
              <a:rPr lang="nb-NO" sz="3200" dirty="0" smtClean="0">
                <a:latin typeface="Georgia" panose="02040502050405020303" pitchFamily="18" charset="0"/>
              </a:rPr>
              <a:t>NORGES FRIVILLIGSENTRALER</a:t>
            </a:r>
            <a:endParaRPr lang="nb-NO" sz="3200" dirty="0">
              <a:latin typeface="Georgia" panose="02040502050405020303" pitchFamily="18" charset="0"/>
            </a:endParaRPr>
          </a:p>
        </p:txBody>
      </p:sp>
    </p:spTree>
    <p:extLst>
      <p:ext uri="{BB962C8B-B14F-4D97-AF65-F5344CB8AC3E}">
        <p14:creationId xmlns:p14="http://schemas.microsoft.com/office/powerpoint/2010/main" val="909258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3326DF-596B-48FF-BEE5-FBA5CE3302E2}"/>
              </a:ext>
            </a:extLst>
          </p:cNvPr>
          <p:cNvSpPr>
            <a:spLocks noGrp="1"/>
          </p:cNvSpPr>
          <p:nvPr>
            <p:ph type="title"/>
          </p:nvPr>
        </p:nvSpPr>
        <p:spPr>
          <a:xfrm>
            <a:off x="455918" y="2734553"/>
            <a:ext cx="6347715" cy="977425"/>
          </a:xfrm>
        </p:spPr>
        <p:txBody>
          <a:bodyPr>
            <a:normAutofit fontScale="90000"/>
          </a:bodyPr>
          <a:lstStyle/>
          <a:p>
            <a:r>
              <a:rPr lang="nb-NO" dirty="0"/>
              <a:t/>
            </a:r>
            <a:br>
              <a:rPr lang="nb-NO" dirty="0"/>
            </a:br>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17" y="0"/>
            <a:ext cx="2585683" cy="1567543"/>
          </a:xfrm>
          <a:prstGeom prst="rect">
            <a:avLst/>
          </a:prstGeom>
        </p:spPr>
      </p:pic>
      <p:sp>
        <p:nvSpPr>
          <p:cNvPr id="6" name="Plassholder for tekst 5"/>
          <p:cNvSpPr>
            <a:spLocks noGrp="1"/>
          </p:cNvSpPr>
          <p:nvPr>
            <p:ph type="body" idx="1"/>
          </p:nvPr>
        </p:nvSpPr>
        <p:spPr>
          <a:xfrm>
            <a:off x="609598" y="1311691"/>
            <a:ext cx="6347715" cy="4631909"/>
          </a:xfrm>
        </p:spPr>
        <p:txBody>
          <a:bodyPr>
            <a:noAutofit/>
          </a:bodyPr>
          <a:lstStyle/>
          <a:p>
            <a:r>
              <a:rPr lang="nb-NO" sz="2200" dirty="0">
                <a:solidFill>
                  <a:schemeClr val="accent2"/>
                </a:solidFill>
                <a:latin typeface="Georgia" panose="02040502050405020303" pitchFamily="18" charset="0"/>
              </a:rPr>
              <a:t>En </a:t>
            </a:r>
            <a:r>
              <a:rPr lang="nb-NO" sz="2200" b="1" dirty="0" err="1">
                <a:solidFill>
                  <a:schemeClr val="accent2"/>
                </a:solidFill>
                <a:latin typeface="Georgia" panose="02040502050405020303" pitchFamily="18" charset="0"/>
              </a:rPr>
              <a:t>frivilligsentral</a:t>
            </a:r>
            <a:r>
              <a:rPr lang="nb-NO" sz="2200" dirty="0">
                <a:solidFill>
                  <a:schemeClr val="accent2"/>
                </a:solidFill>
                <a:latin typeface="Georgia" panose="02040502050405020303" pitchFamily="18" charset="0"/>
              </a:rPr>
              <a:t> (tidligere </a:t>
            </a:r>
            <a:r>
              <a:rPr lang="nb-NO" sz="2200" i="1" dirty="0">
                <a:solidFill>
                  <a:schemeClr val="accent2"/>
                </a:solidFill>
                <a:latin typeface="Georgia" panose="02040502050405020303" pitchFamily="18" charset="0"/>
              </a:rPr>
              <a:t>frivillighetssentral</a:t>
            </a:r>
            <a:r>
              <a:rPr lang="nb-NO" sz="2200" dirty="0">
                <a:solidFill>
                  <a:schemeClr val="accent2"/>
                </a:solidFill>
                <a:latin typeface="Georgia" panose="02040502050405020303" pitchFamily="18" charset="0"/>
              </a:rPr>
              <a:t>) er </a:t>
            </a:r>
            <a:r>
              <a:rPr lang="nb-NO" sz="2200" dirty="0" smtClean="0">
                <a:solidFill>
                  <a:schemeClr val="accent2"/>
                </a:solidFill>
                <a:latin typeface="Georgia" panose="02040502050405020303" pitchFamily="18" charset="0"/>
              </a:rPr>
              <a:t>en:</a:t>
            </a:r>
          </a:p>
          <a:p>
            <a:r>
              <a:rPr lang="nb-NO" sz="2200" dirty="0" smtClean="0">
                <a:solidFill>
                  <a:schemeClr val="accent2"/>
                </a:solidFill>
                <a:latin typeface="Georgia" panose="02040502050405020303" pitchFamily="18" charset="0"/>
              </a:rPr>
              <a:t>- lokalt </a:t>
            </a:r>
            <a:r>
              <a:rPr lang="nb-NO" sz="2200" dirty="0">
                <a:solidFill>
                  <a:schemeClr val="accent2"/>
                </a:solidFill>
                <a:latin typeface="Georgia" panose="02040502050405020303" pitchFamily="18" charset="0"/>
              </a:rPr>
              <a:t>forankret </a:t>
            </a:r>
            <a:r>
              <a:rPr lang="nb-NO" sz="2200" dirty="0" smtClean="0">
                <a:solidFill>
                  <a:schemeClr val="accent2"/>
                </a:solidFill>
                <a:latin typeface="Georgia" panose="02040502050405020303" pitchFamily="18" charset="0"/>
              </a:rPr>
              <a:t>møteplass</a:t>
            </a:r>
          </a:p>
          <a:p>
            <a:r>
              <a:rPr lang="nb-NO" sz="2200" dirty="0" smtClean="0">
                <a:solidFill>
                  <a:schemeClr val="accent2"/>
                </a:solidFill>
                <a:latin typeface="Georgia" panose="02040502050405020303" pitchFamily="18" charset="0"/>
              </a:rPr>
              <a:t>- åpen </a:t>
            </a:r>
            <a:r>
              <a:rPr lang="nb-NO" sz="2200" dirty="0">
                <a:solidFill>
                  <a:schemeClr val="accent2"/>
                </a:solidFill>
                <a:latin typeface="Georgia" panose="02040502050405020303" pitchFamily="18" charset="0"/>
              </a:rPr>
              <a:t>for alle som har lyst til å delta innen frivillig </a:t>
            </a:r>
            <a:r>
              <a:rPr lang="nb-NO" sz="2200" dirty="0" smtClean="0">
                <a:solidFill>
                  <a:schemeClr val="accent2"/>
                </a:solidFill>
                <a:latin typeface="Georgia" panose="02040502050405020303" pitchFamily="18" charset="0"/>
              </a:rPr>
              <a:t>virksomhet</a:t>
            </a:r>
            <a:endParaRPr lang="nb-NO" sz="2200" dirty="0">
              <a:solidFill>
                <a:schemeClr val="accent2"/>
              </a:solidFill>
              <a:latin typeface="Georgia" panose="02040502050405020303" pitchFamily="18" charset="0"/>
            </a:endParaRPr>
          </a:p>
          <a:p>
            <a:r>
              <a:rPr lang="nb-NO" sz="2200" dirty="0" smtClean="0">
                <a:solidFill>
                  <a:schemeClr val="accent2"/>
                </a:solidFill>
                <a:latin typeface="Georgia" panose="02040502050405020303" pitchFamily="18" charset="0"/>
              </a:rPr>
              <a:t>- utvikles </a:t>
            </a:r>
            <a:r>
              <a:rPr lang="nb-NO" sz="2200" dirty="0">
                <a:solidFill>
                  <a:schemeClr val="accent2"/>
                </a:solidFill>
                <a:latin typeface="Georgia" panose="02040502050405020303" pitchFamily="18" charset="0"/>
              </a:rPr>
              <a:t>av menneskene som er tilknyttet </a:t>
            </a:r>
            <a:r>
              <a:rPr lang="nb-NO" sz="2200" dirty="0" smtClean="0">
                <a:solidFill>
                  <a:schemeClr val="accent2"/>
                </a:solidFill>
                <a:latin typeface="Georgia" panose="02040502050405020303" pitchFamily="18" charset="0"/>
              </a:rPr>
              <a:t>sentralen</a:t>
            </a:r>
          </a:p>
          <a:p>
            <a:r>
              <a:rPr lang="nb-NO" sz="2200" dirty="0" smtClean="0">
                <a:solidFill>
                  <a:schemeClr val="accent2"/>
                </a:solidFill>
                <a:latin typeface="Georgia" panose="02040502050405020303" pitchFamily="18" charset="0"/>
              </a:rPr>
              <a:t>- skal være </a:t>
            </a:r>
            <a:r>
              <a:rPr lang="nb-NO" sz="2200" dirty="0">
                <a:solidFill>
                  <a:schemeClr val="accent2"/>
                </a:solidFill>
                <a:latin typeface="Georgia" panose="02040502050405020303" pitchFamily="18" charset="0"/>
              </a:rPr>
              <a:t>et kraftsenter og kontaktpunkt for mennesker, foreninger/lag og det offentlige i </a:t>
            </a:r>
            <a:r>
              <a:rPr lang="nb-NO" sz="2200" dirty="0" smtClean="0">
                <a:solidFill>
                  <a:schemeClr val="accent2"/>
                </a:solidFill>
                <a:latin typeface="Georgia" panose="02040502050405020303" pitchFamily="18" charset="0"/>
              </a:rPr>
              <a:t>lokalmiljøet</a:t>
            </a:r>
          </a:p>
          <a:p>
            <a:r>
              <a:rPr lang="nb-NO" sz="2200" dirty="0" smtClean="0">
                <a:latin typeface="Georgia" panose="02040502050405020303" pitchFamily="18" charset="0"/>
              </a:rPr>
              <a:t>- </a:t>
            </a:r>
            <a:r>
              <a:rPr lang="nb-NO" sz="2200" dirty="0">
                <a:solidFill>
                  <a:schemeClr val="accent2"/>
                </a:solidFill>
                <a:latin typeface="Georgia" panose="02040502050405020303" pitchFamily="18" charset="0"/>
              </a:rPr>
              <a:t>i</a:t>
            </a:r>
            <a:r>
              <a:rPr lang="nb-NO" sz="2200" dirty="0" smtClean="0">
                <a:solidFill>
                  <a:schemeClr val="accent2"/>
                </a:solidFill>
                <a:latin typeface="Georgia" panose="02040502050405020303" pitchFamily="18" charset="0"/>
              </a:rPr>
              <a:t>ngen medlemskap – gratis </a:t>
            </a:r>
            <a:endParaRPr lang="nb-NO" sz="2200" dirty="0">
              <a:solidFill>
                <a:schemeClr val="accent2"/>
              </a:solidFill>
              <a:latin typeface="Georgia" panose="02040502050405020303" pitchFamily="18" charset="0"/>
            </a:endParaRPr>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17" y="2990405"/>
            <a:ext cx="2340429" cy="3120573"/>
          </a:xfrm>
          <a:prstGeom prst="rect">
            <a:avLst/>
          </a:prstGeom>
        </p:spPr>
      </p:pic>
    </p:spTree>
    <p:extLst>
      <p:ext uri="{BB962C8B-B14F-4D97-AF65-F5344CB8AC3E}">
        <p14:creationId xmlns:p14="http://schemas.microsoft.com/office/powerpoint/2010/main" val="4164143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sett">
  <a:themeElements>
    <a:clrScheme name="Faset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1895</TotalTime>
  <Words>2722</Words>
  <Application>Microsoft Office PowerPoint</Application>
  <PresentationFormat>Skjermfremvisning (4:3)</PresentationFormat>
  <Paragraphs>258</Paragraphs>
  <Slides>28</Slides>
  <Notes>21</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28</vt:i4>
      </vt:variant>
    </vt:vector>
  </HeadingPairs>
  <TitlesOfParts>
    <vt:vector size="39" baseType="lpstr">
      <vt:lpstr>Arial</vt:lpstr>
      <vt:lpstr>Calibri</vt:lpstr>
      <vt:lpstr>Campton Light</vt:lpstr>
      <vt:lpstr>Georgia</vt:lpstr>
      <vt:lpstr>Helvetica Light</vt:lpstr>
      <vt:lpstr>Open Sans</vt:lpstr>
      <vt:lpstr>Times New Roman</vt:lpstr>
      <vt:lpstr>Trebuchet MS</vt:lpstr>
      <vt:lpstr>Wingdings</vt:lpstr>
      <vt:lpstr>Wingdings 3</vt:lpstr>
      <vt:lpstr>Fasett</vt:lpstr>
      <vt:lpstr>Askøy Frivilligsentral</vt:lpstr>
      <vt:lpstr>PowerPoint-presentasjon</vt:lpstr>
      <vt:lpstr>PowerPoint-presentasjon</vt:lpstr>
      <vt:lpstr>Hva er frivilligheten?</vt:lpstr>
      <vt:lpstr>Fri + villig + het =</vt:lpstr>
      <vt:lpstr>Nøkkeltall om frivillighet i Norge</vt:lpstr>
      <vt:lpstr>PowerPoint-presentasjon</vt:lpstr>
      <vt:lpstr>NORGES FRIVILLIGSENTRALER</vt:lpstr>
      <vt:lpstr> </vt:lpstr>
      <vt:lpstr>PowerPoint-presentasjon</vt:lpstr>
      <vt:lpstr>Hva er Frivilligsentralen?</vt:lpstr>
      <vt:lpstr>Visjon og målsetting</vt:lpstr>
      <vt:lpstr>Askøy Frivilligsentral</vt:lpstr>
      <vt:lpstr>Økonomi</vt:lpstr>
      <vt:lpstr>Styret i sentralen 2020</vt:lpstr>
      <vt:lpstr>PowerPoint-presentasjon</vt:lpstr>
      <vt:lpstr>PowerPoint-presentasjon</vt:lpstr>
      <vt:lpstr>Aktiviteter</vt:lpstr>
      <vt:lpstr>Aktiviteter</vt:lpstr>
      <vt:lpstr>PowerPoint-presentasjon</vt:lpstr>
      <vt:lpstr>Hvem er de frivillige?</vt:lpstr>
      <vt:lpstr>Hvem er de frivillige?</vt:lpstr>
      <vt:lpstr>Kan noen ordne køen over  alle som vil bli kasserere? </vt:lpstr>
      <vt:lpstr>Frivilligheten i forandring</vt:lpstr>
      <vt:lpstr>Seks endringer i frivilligheten</vt:lpstr>
      <vt:lpstr>Uten de frivillige…</vt:lpstr>
      <vt:lpstr>Hva er viktig for Frivilligsentralen i fortsettelsen?</vt:lpstr>
      <vt:lpstr>TAKK FOR OPPMERKSOMHETEN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Askøy Frivilligsentral</dc:title>
  <dc:creator>AasaHamre</dc:creator>
  <cp:lastModifiedBy>Aasa Elise Hamre</cp:lastModifiedBy>
  <cp:revision>145</cp:revision>
  <dcterms:created xsi:type="dcterms:W3CDTF">2019-05-31T18:30:56Z</dcterms:created>
  <dcterms:modified xsi:type="dcterms:W3CDTF">2021-04-19T11:56:56Z</dcterms:modified>
</cp:coreProperties>
</file>